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6" r:id="rId3"/>
  </p:sldMasterIdLst>
  <p:notesMasterIdLst>
    <p:notesMasterId r:id="rId22"/>
  </p:notesMasterIdLst>
  <p:handoutMasterIdLst>
    <p:handoutMasterId r:id="rId23"/>
  </p:handoutMasterIdLst>
  <p:sldIdLst>
    <p:sldId id="256" r:id="rId4"/>
    <p:sldId id="297" r:id="rId5"/>
    <p:sldId id="298" r:id="rId6"/>
    <p:sldId id="266" r:id="rId7"/>
    <p:sldId id="300" r:id="rId8"/>
    <p:sldId id="268" r:id="rId9"/>
    <p:sldId id="274" r:id="rId10"/>
    <p:sldId id="296" r:id="rId11"/>
    <p:sldId id="287" r:id="rId12"/>
    <p:sldId id="288" r:id="rId13"/>
    <p:sldId id="289" r:id="rId14"/>
    <p:sldId id="290" r:id="rId15"/>
    <p:sldId id="292" r:id="rId16"/>
    <p:sldId id="291" r:id="rId17"/>
    <p:sldId id="293" r:id="rId18"/>
    <p:sldId id="294" r:id="rId19"/>
    <p:sldId id="295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0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  <a:srgbClr val="161F4A"/>
    <a:srgbClr val="289646"/>
    <a:srgbClr val="008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7" y="466"/>
      </p:cViewPr>
      <p:guideLst>
        <p:guide orient="horz" pos="2160"/>
        <p:guide orient="horz" pos="27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C3D4E25-A1B3-439B-83E5-4F2CC60211B1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454DA5-BE23-42B0-9C01-590E07AFE6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78646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B16429-F433-4F56-B981-C68BA4214FB3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94FC5B-C456-438D-BC00-24EE8EE661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25256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4FC5B-C456-438D-BC00-24EE8EE6617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20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4FC5B-C456-438D-BC00-24EE8EE66176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236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7"/>
          <p:cNvSpPr>
            <a:spLocks noGrp="1"/>
          </p:cNvSpPr>
          <p:nvPr>
            <p:ph type="title" hasCustomPrompt="1"/>
          </p:nvPr>
        </p:nvSpPr>
        <p:spPr>
          <a:xfrm>
            <a:off x="2474976" y="4675626"/>
            <a:ext cx="6669024" cy="1143000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161F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מציין מיקום של תמונה 5"/>
          <p:cNvSpPr>
            <a:spLocks noGrp="1"/>
          </p:cNvSpPr>
          <p:nvPr>
            <p:ph type="pic" sz="quarter" idx="10"/>
          </p:nvPr>
        </p:nvSpPr>
        <p:spPr>
          <a:xfrm>
            <a:off x="-6178" y="-12357"/>
            <a:ext cx="2782792" cy="6870357"/>
          </a:xfrm>
          <a:custGeom>
            <a:avLst/>
            <a:gdLst>
              <a:gd name="connsiteX0" fmla="*/ 0 w 2389188"/>
              <a:gd name="connsiteY0" fmla="*/ 0 h 4267200"/>
              <a:gd name="connsiteX1" fmla="*/ 2389188 w 2389188"/>
              <a:gd name="connsiteY1" fmla="*/ 0 h 4267200"/>
              <a:gd name="connsiteX2" fmla="*/ 2389188 w 2389188"/>
              <a:gd name="connsiteY2" fmla="*/ 4267200 h 4267200"/>
              <a:gd name="connsiteX3" fmla="*/ 0 w 2389188"/>
              <a:gd name="connsiteY3" fmla="*/ 4267200 h 4267200"/>
              <a:gd name="connsiteX4" fmla="*/ 0 w 2389188"/>
              <a:gd name="connsiteY4" fmla="*/ 0 h 4267200"/>
              <a:gd name="connsiteX0" fmla="*/ 0 w 2389188"/>
              <a:gd name="connsiteY0" fmla="*/ 0 h 4267200"/>
              <a:gd name="connsiteX1" fmla="*/ 1852740 w 2389188"/>
              <a:gd name="connsiteY1" fmla="*/ 0 h 4267200"/>
              <a:gd name="connsiteX2" fmla="*/ 2389188 w 2389188"/>
              <a:gd name="connsiteY2" fmla="*/ 4267200 h 4267200"/>
              <a:gd name="connsiteX3" fmla="*/ 0 w 2389188"/>
              <a:gd name="connsiteY3" fmla="*/ 4267200 h 4267200"/>
              <a:gd name="connsiteX4" fmla="*/ 0 w 2389188"/>
              <a:gd name="connsiteY4" fmla="*/ 0 h 4267200"/>
              <a:gd name="connsiteX0" fmla="*/ 0 w 2759255"/>
              <a:gd name="connsiteY0" fmla="*/ 0 h 6827520"/>
              <a:gd name="connsiteX1" fmla="*/ 1852740 w 2759255"/>
              <a:gd name="connsiteY1" fmla="*/ 0 h 6827520"/>
              <a:gd name="connsiteX2" fmla="*/ 2759255 w 2759255"/>
              <a:gd name="connsiteY2" fmla="*/ 6827520 h 6827520"/>
              <a:gd name="connsiteX3" fmla="*/ 0 w 2759255"/>
              <a:gd name="connsiteY3" fmla="*/ 4267200 h 6827520"/>
              <a:gd name="connsiteX4" fmla="*/ 0 w 2759255"/>
              <a:gd name="connsiteY4" fmla="*/ 0 h 6827520"/>
              <a:gd name="connsiteX0" fmla="*/ 0 w 2759255"/>
              <a:gd name="connsiteY0" fmla="*/ 0 h 6827520"/>
              <a:gd name="connsiteX1" fmla="*/ 1852740 w 2759255"/>
              <a:gd name="connsiteY1" fmla="*/ 0 h 6827520"/>
              <a:gd name="connsiteX2" fmla="*/ 2759255 w 2759255"/>
              <a:gd name="connsiteY2" fmla="*/ 6827520 h 6827520"/>
              <a:gd name="connsiteX3" fmla="*/ 6126 w 2759255"/>
              <a:gd name="connsiteY3" fmla="*/ 6827520 h 6827520"/>
              <a:gd name="connsiteX4" fmla="*/ 0 w 2759255"/>
              <a:gd name="connsiteY4" fmla="*/ 0 h 6827520"/>
              <a:gd name="connsiteX0" fmla="*/ 0 w 2759255"/>
              <a:gd name="connsiteY0" fmla="*/ 0 h 6827520"/>
              <a:gd name="connsiteX1" fmla="*/ 1852740 w 2759255"/>
              <a:gd name="connsiteY1" fmla="*/ 0 h 6827520"/>
              <a:gd name="connsiteX2" fmla="*/ 2759255 w 2759255"/>
              <a:gd name="connsiteY2" fmla="*/ 6827520 h 6827520"/>
              <a:gd name="connsiteX3" fmla="*/ 6126 w 2759255"/>
              <a:gd name="connsiteY3" fmla="*/ 6827520 h 6827520"/>
              <a:gd name="connsiteX4" fmla="*/ 0 w 2759255"/>
              <a:gd name="connsiteY4" fmla="*/ 0 h 682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255" h="6827520">
                <a:moveTo>
                  <a:pt x="0" y="0"/>
                </a:moveTo>
                <a:lnTo>
                  <a:pt x="1852740" y="0"/>
                </a:lnTo>
                <a:lnTo>
                  <a:pt x="2759255" y="6827520"/>
                </a:lnTo>
                <a:lnTo>
                  <a:pt x="6126" y="682752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48EF5-58EA-485C-99AD-50773165EBE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CDC61-FEB6-4498-A948-1E7F0C61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F6B0A-1328-42C0-B671-7CF3CDF1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663EF-073E-4BDC-A623-63C8A772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95AAD-50DB-4309-8DAC-8EA07505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069360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64990-B830-4DD3-BB44-1553E431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C6796-DFD1-410F-AA49-7E6D4509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41F5F-B7F0-4B57-8D1E-03EAC275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100663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1641-02A0-4A52-8133-8BE8AF0F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6F97-80A8-4A4D-81D2-DD5CF3EAC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5F255-1214-4D70-BE8D-2BF1AB27B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1F02D-BE4E-4248-823B-C0ECE4EE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9B369-7C1C-4705-8811-E371D58A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264DB-D1E2-4AA8-8F26-45E1912C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625058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5E6E-0D04-4690-A5D5-CBBB76A2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BA917-7124-4B15-93C2-ACBA1520B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05BC8-338E-45A5-A646-6F305208C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AAD11-19BE-48D2-8DD7-3DC8320A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474BF-86F3-4B09-802C-79E81D55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F87B8-B9C9-48FF-97D9-527B7450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352346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4939-CBE3-45D8-989D-E800F318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D5476-CBCC-494C-B274-61FE812B6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70450-895B-4355-A9A7-0EACB842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8AD73-5F16-48F9-AF51-A89AB42C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7C1B-A217-438D-9885-F21B8EFB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114777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6FA5-6842-4118-93FC-267CBAF2E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F1AC3-0BEE-4938-AB27-69F218FA4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DFCA6-1A5D-40CB-A525-414DB4C9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0F79F-C169-4201-8808-ABF9FDE9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289E9-B6E8-4A8B-8641-E850E3B0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460635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0577" y="969433"/>
            <a:ext cx="8230659" cy="626005"/>
          </a:xfrm>
          <a:prstGeom prst="rect">
            <a:avLst/>
          </a:prstGeom>
        </p:spPr>
        <p:txBody>
          <a:bodyPr/>
          <a:lstStyle>
            <a:lvl1pPr>
              <a:buNone/>
              <a:defRPr sz="2400" b="1" i="1" u="none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Click to edit the text </a:t>
            </a:r>
            <a:endParaRPr lang="en-US" noProof="0" dirty="0"/>
          </a:p>
        </p:txBody>
      </p:sp>
      <p:sp>
        <p:nvSpPr>
          <p:cNvPr id="8" name="מציין מיקום טקסט 4"/>
          <p:cNvSpPr>
            <a:spLocks noGrp="1"/>
          </p:cNvSpPr>
          <p:nvPr>
            <p:ph type="body" sz="quarter" idx="11" hasCustomPrompt="1"/>
          </p:nvPr>
        </p:nvSpPr>
        <p:spPr>
          <a:xfrm>
            <a:off x="541866" y="1557510"/>
            <a:ext cx="8230659" cy="3232591"/>
          </a:xfrm>
          <a:prstGeom prst="rect">
            <a:avLst/>
          </a:prstGeom>
        </p:spPr>
        <p:txBody>
          <a:bodyPr/>
          <a:lstStyle>
            <a:lvl1pPr>
              <a:buClr>
                <a:srgbClr val="5E9732"/>
              </a:buClr>
              <a:buSzPct val="80000"/>
              <a:buFontTx/>
              <a:buNone/>
              <a:defRPr sz="2000" b="1" i="0" u="none" baseline="0">
                <a:latin typeface="Arial" pitchFamily="34" charset="0"/>
                <a:cs typeface="Arial" pitchFamily="34" charset="0"/>
              </a:defRPr>
            </a:lvl1pPr>
            <a:lvl2pPr marL="180975" indent="-180975">
              <a:buClr>
                <a:srgbClr val="289646"/>
              </a:buClr>
              <a:buSzPct val="80000"/>
              <a:buFont typeface="Arial" pitchFamily="34" charset="0"/>
              <a:buChar char="•"/>
              <a:defRPr sz="1800" baseline="0">
                <a:latin typeface="Arial" pitchFamily="34" charset="0"/>
                <a:cs typeface="Arial" pitchFamily="34" charset="0"/>
              </a:defRPr>
            </a:lvl2pPr>
            <a:lvl3pPr marL="361950" indent="-180975" algn="l">
              <a:buClr>
                <a:srgbClr val="161F4A"/>
              </a:buClr>
              <a:buSzPct val="90000"/>
              <a:buFont typeface="Arial" pitchFamily="34" charset="0"/>
              <a:buChar char="•"/>
              <a:defRPr sz="1600" baseline="0">
                <a:latin typeface="Arial" pitchFamily="34" charset="0"/>
                <a:cs typeface="Arial" pitchFamily="34" charset="0"/>
              </a:defRPr>
            </a:lvl3pPr>
            <a:lvl4pPr marL="541338" marR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61F4A"/>
              </a:buClr>
              <a:buSzPct val="90000"/>
              <a:buFont typeface="Arial" pitchFamily="34" charset="0"/>
              <a:buChar char="•"/>
              <a:tabLst/>
              <a:defRPr sz="1600">
                <a:latin typeface="Arial" pitchFamily="34" charset="0"/>
                <a:cs typeface="Arial" pitchFamily="34" charset="0"/>
              </a:defRPr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the text </a:t>
            </a:r>
            <a:endParaRPr lang="en-US" noProof="0" dirty="0"/>
          </a:p>
          <a:p>
            <a:pPr lvl="1"/>
            <a:r>
              <a:rPr lang="en-US" noProof="0" dirty="0"/>
              <a:t>Level 1</a:t>
            </a:r>
          </a:p>
          <a:p>
            <a:pPr lvl="2"/>
            <a:r>
              <a:rPr lang="en-US" noProof="0" dirty="0"/>
              <a:t>Level 2</a:t>
            </a:r>
          </a:p>
          <a:p>
            <a:pPr lvl="3"/>
            <a:r>
              <a:rPr lang="en-US" noProof="0" dirty="0"/>
              <a:t>Level 3</a:t>
            </a:r>
          </a:p>
        </p:txBody>
      </p:sp>
      <p:sp>
        <p:nvSpPr>
          <p:cNvPr id="9" name="כותרת 11"/>
          <p:cNvSpPr>
            <a:spLocks noGrp="1"/>
          </p:cNvSpPr>
          <p:nvPr>
            <p:ph type="title" hasCustomPrompt="1"/>
          </p:nvPr>
        </p:nvSpPr>
        <p:spPr>
          <a:xfrm>
            <a:off x="513645" y="206904"/>
            <a:ext cx="7708640" cy="526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2800" b="1" i="1">
                <a:solidFill>
                  <a:srgbClr val="161F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US" dirty="0"/>
              <a:t>Click to edit the text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564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1"/>
          <p:cNvSpPr>
            <a:spLocks noGrp="1"/>
          </p:cNvSpPr>
          <p:nvPr>
            <p:ph type="title" hasCustomPrompt="1"/>
          </p:nvPr>
        </p:nvSpPr>
        <p:spPr>
          <a:xfrm>
            <a:off x="513645" y="206904"/>
            <a:ext cx="7664749" cy="526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2800" b="1" i="1">
                <a:solidFill>
                  <a:srgbClr val="161F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US" dirty="0"/>
              <a:t>Click to edit the text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1" hasCustomPrompt="1"/>
          </p:nvPr>
        </p:nvSpPr>
        <p:spPr>
          <a:xfrm>
            <a:off x="4584192" y="1293142"/>
            <a:ext cx="3992211" cy="4174180"/>
          </a:xfrm>
          <a:prstGeom prst="rect">
            <a:avLst/>
          </a:prstGeom>
        </p:spPr>
        <p:txBody>
          <a:bodyPr/>
          <a:lstStyle>
            <a:lvl1pPr algn="l" rtl="0">
              <a:buClr>
                <a:srgbClr val="5E9732"/>
              </a:buClr>
              <a:buSzPct val="90000"/>
              <a:buFont typeface="Arial" pitchFamily="34" charset="0"/>
              <a:buNone/>
              <a:defRPr sz="2400" b="0" i="1" u="none" baseline="0">
                <a:latin typeface="Arial" pitchFamily="34" charset="0"/>
                <a:cs typeface="Arial" pitchFamily="34" charset="0"/>
              </a:defRPr>
            </a:lvl1pPr>
            <a:lvl2pPr marL="180975" indent="-180975">
              <a:buClr>
                <a:srgbClr val="289646"/>
              </a:buClr>
              <a:buSzPct val="90000"/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 marL="361950" indent="-180975" algn="l">
              <a:buClr>
                <a:srgbClr val="161F4A"/>
              </a:buClr>
              <a:buSzPct val="90000"/>
              <a:buFont typeface="Arial" pitchFamily="34" charset="0"/>
              <a:buChar char="•"/>
              <a:defRPr sz="1600" baseline="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the text </a:t>
            </a:r>
          </a:p>
          <a:p>
            <a:pPr lvl="1"/>
            <a:r>
              <a:rPr lang="en-US" noProof="0" dirty="0"/>
              <a:t>Level 1</a:t>
            </a:r>
          </a:p>
          <a:p>
            <a:pPr lvl="2"/>
            <a:r>
              <a:rPr lang="en-US" noProof="0" dirty="0"/>
              <a:t>Level 2</a:t>
            </a:r>
          </a:p>
        </p:txBody>
      </p:sp>
      <p:sp>
        <p:nvSpPr>
          <p:cNvPr id="6" name="מציין מיקום של תמונה 7"/>
          <p:cNvSpPr>
            <a:spLocks noGrp="1"/>
          </p:cNvSpPr>
          <p:nvPr>
            <p:ph type="pic" sz="quarter" idx="12" hasCustomPrompt="1"/>
          </p:nvPr>
        </p:nvSpPr>
        <p:spPr>
          <a:xfrm>
            <a:off x="369888" y="1292352"/>
            <a:ext cx="4135437" cy="523068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Image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3919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7"/>
          <p:cNvSpPr>
            <a:spLocks noGrp="1"/>
          </p:cNvSpPr>
          <p:nvPr>
            <p:ph type="title" hasCustomPrompt="1"/>
          </p:nvPr>
        </p:nvSpPr>
        <p:spPr>
          <a:xfrm>
            <a:off x="2474976" y="4675626"/>
            <a:ext cx="6669024" cy="1143000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161F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מציין מיקום של תמונה 5"/>
          <p:cNvSpPr>
            <a:spLocks noGrp="1"/>
          </p:cNvSpPr>
          <p:nvPr>
            <p:ph type="pic" sz="quarter" idx="10"/>
          </p:nvPr>
        </p:nvSpPr>
        <p:spPr>
          <a:xfrm>
            <a:off x="-6178" y="-12357"/>
            <a:ext cx="2782792" cy="6870357"/>
          </a:xfrm>
          <a:custGeom>
            <a:avLst/>
            <a:gdLst>
              <a:gd name="connsiteX0" fmla="*/ 0 w 2389188"/>
              <a:gd name="connsiteY0" fmla="*/ 0 h 4267200"/>
              <a:gd name="connsiteX1" fmla="*/ 2389188 w 2389188"/>
              <a:gd name="connsiteY1" fmla="*/ 0 h 4267200"/>
              <a:gd name="connsiteX2" fmla="*/ 2389188 w 2389188"/>
              <a:gd name="connsiteY2" fmla="*/ 4267200 h 4267200"/>
              <a:gd name="connsiteX3" fmla="*/ 0 w 2389188"/>
              <a:gd name="connsiteY3" fmla="*/ 4267200 h 4267200"/>
              <a:gd name="connsiteX4" fmla="*/ 0 w 2389188"/>
              <a:gd name="connsiteY4" fmla="*/ 0 h 4267200"/>
              <a:gd name="connsiteX0" fmla="*/ 0 w 2389188"/>
              <a:gd name="connsiteY0" fmla="*/ 0 h 4267200"/>
              <a:gd name="connsiteX1" fmla="*/ 1852740 w 2389188"/>
              <a:gd name="connsiteY1" fmla="*/ 0 h 4267200"/>
              <a:gd name="connsiteX2" fmla="*/ 2389188 w 2389188"/>
              <a:gd name="connsiteY2" fmla="*/ 4267200 h 4267200"/>
              <a:gd name="connsiteX3" fmla="*/ 0 w 2389188"/>
              <a:gd name="connsiteY3" fmla="*/ 4267200 h 4267200"/>
              <a:gd name="connsiteX4" fmla="*/ 0 w 2389188"/>
              <a:gd name="connsiteY4" fmla="*/ 0 h 4267200"/>
              <a:gd name="connsiteX0" fmla="*/ 0 w 2759255"/>
              <a:gd name="connsiteY0" fmla="*/ 0 h 6827520"/>
              <a:gd name="connsiteX1" fmla="*/ 1852740 w 2759255"/>
              <a:gd name="connsiteY1" fmla="*/ 0 h 6827520"/>
              <a:gd name="connsiteX2" fmla="*/ 2759255 w 2759255"/>
              <a:gd name="connsiteY2" fmla="*/ 6827520 h 6827520"/>
              <a:gd name="connsiteX3" fmla="*/ 0 w 2759255"/>
              <a:gd name="connsiteY3" fmla="*/ 4267200 h 6827520"/>
              <a:gd name="connsiteX4" fmla="*/ 0 w 2759255"/>
              <a:gd name="connsiteY4" fmla="*/ 0 h 6827520"/>
              <a:gd name="connsiteX0" fmla="*/ 0 w 2759255"/>
              <a:gd name="connsiteY0" fmla="*/ 0 h 6827520"/>
              <a:gd name="connsiteX1" fmla="*/ 1852740 w 2759255"/>
              <a:gd name="connsiteY1" fmla="*/ 0 h 6827520"/>
              <a:gd name="connsiteX2" fmla="*/ 2759255 w 2759255"/>
              <a:gd name="connsiteY2" fmla="*/ 6827520 h 6827520"/>
              <a:gd name="connsiteX3" fmla="*/ 6126 w 2759255"/>
              <a:gd name="connsiteY3" fmla="*/ 6827520 h 6827520"/>
              <a:gd name="connsiteX4" fmla="*/ 0 w 2759255"/>
              <a:gd name="connsiteY4" fmla="*/ 0 h 6827520"/>
              <a:gd name="connsiteX0" fmla="*/ 0 w 2759255"/>
              <a:gd name="connsiteY0" fmla="*/ 0 h 6827520"/>
              <a:gd name="connsiteX1" fmla="*/ 1852740 w 2759255"/>
              <a:gd name="connsiteY1" fmla="*/ 0 h 6827520"/>
              <a:gd name="connsiteX2" fmla="*/ 2759255 w 2759255"/>
              <a:gd name="connsiteY2" fmla="*/ 6827520 h 6827520"/>
              <a:gd name="connsiteX3" fmla="*/ 6126 w 2759255"/>
              <a:gd name="connsiteY3" fmla="*/ 6827520 h 6827520"/>
              <a:gd name="connsiteX4" fmla="*/ 0 w 2759255"/>
              <a:gd name="connsiteY4" fmla="*/ 0 h 682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255" h="6827520">
                <a:moveTo>
                  <a:pt x="0" y="0"/>
                </a:moveTo>
                <a:lnTo>
                  <a:pt x="1852740" y="0"/>
                </a:lnTo>
                <a:lnTo>
                  <a:pt x="2759255" y="6827520"/>
                </a:lnTo>
                <a:lnTo>
                  <a:pt x="6126" y="682752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48EF5-58EA-485C-99AD-50773165EB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6250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תמונה 5"/>
          <p:cNvSpPr>
            <a:spLocks noGrp="1"/>
          </p:cNvSpPr>
          <p:nvPr>
            <p:ph type="pic" sz="quarter" idx="10"/>
          </p:nvPr>
        </p:nvSpPr>
        <p:spPr>
          <a:xfrm>
            <a:off x="-6178" y="-12357"/>
            <a:ext cx="2409568" cy="4293973"/>
          </a:xfrm>
          <a:custGeom>
            <a:avLst/>
            <a:gdLst>
              <a:gd name="connsiteX0" fmla="*/ 0 w 2389188"/>
              <a:gd name="connsiteY0" fmla="*/ 0 h 4267200"/>
              <a:gd name="connsiteX1" fmla="*/ 2389188 w 2389188"/>
              <a:gd name="connsiteY1" fmla="*/ 0 h 4267200"/>
              <a:gd name="connsiteX2" fmla="*/ 2389188 w 2389188"/>
              <a:gd name="connsiteY2" fmla="*/ 4267200 h 4267200"/>
              <a:gd name="connsiteX3" fmla="*/ 0 w 2389188"/>
              <a:gd name="connsiteY3" fmla="*/ 4267200 h 4267200"/>
              <a:gd name="connsiteX4" fmla="*/ 0 w 2389188"/>
              <a:gd name="connsiteY4" fmla="*/ 0 h 4267200"/>
              <a:gd name="connsiteX0" fmla="*/ 0 w 2389188"/>
              <a:gd name="connsiteY0" fmla="*/ 0 h 4267200"/>
              <a:gd name="connsiteX1" fmla="*/ 1852740 w 2389188"/>
              <a:gd name="connsiteY1" fmla="*/ 0 h 4267200"/>
              <a:gd name="connsiteX2" fmla="*/ 2389188 w 2389188"/>
              <a:gd name="connsiteY2" fmla="*/ 4267200 h 4267200"/>
              <a:gd name="connsiteX3" fmla="*/ 0 w 2389188"/>
              <a:gd name="connsiteY3" fmla="*/ 4267200 h 4267200"/>
              <a:gd name="connsiteX4" fmla="*/ 0 w 2389188"/>
              <a:gd name="connsiteY4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188" h="4267200">
                <a:moveTo>
                  <a:pt x="0" y="0"/>
                </a:moveTo>
                <a:lnTo>
                  <a:pt x="1852740" y="0"/>
                </a:lnTo>
                <a:lnTo>
                  <a:pt x="2389188" y="4267200"/>
                </a:ln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788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0577" y="969433"/>
            <a:ext cx="8230659" cy="626005"/>
          </a:xfrm>
          <a:prstGeom prst="rect">
            <a:avLst/>
          </a:prstGeom>
        </p:spPr>
        <p:txBody>
          <a:bodyPr/>
          <a:lstStyle>
            <a:lvl1pPr>
              <a:buNone/>
              <a:defRPr sz="2400" b="1" i="1" u="none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 algn="ctr">
              <a:defRPr/>
            </a:lvl3pPr>
          </a:lstStyle>
          <a:p>
            <a:pPr lvl="0"/>
            <a:r>
              <a:rPr lang="en-US" dirty="0"/>
              <a:t>Click to edit the text </a:t>
            </a:r>
            <a:endParaRPr lang="en-US" noProof="0" dirty="0"/>
          </a:p>
        </p:txBody>
      </p:sp>
      <p:sp>
        <p:nvSpPr>
          <p:cNvPr id="8" name="מציין מיקום טקסט 4"/>
          <p:cNvSpPr>
            <a:spLocks noGrp="1"/>
          </p:cNvSpPr>
          <p:nvPr>
            <p:ph type="body" sz="quarter" idx="11" hasCustomPrompt="1"/>
          </p:nvPr>
        </p:nvSpPr>
        <p:spPr>
          <a:xfrm>
            <a:off x="541866" y="1557510"/>
            <a:ext cx="8230659" cy="3232591"/>
          </a:xfrm>
          <a:prstGeom prst="rect">
            <a:avLst/>
          </a:prstGeom>
        </p:spPr>
        <p:txBody>
          <a:bodyPr/>
          <a:lstStyle>
            <a:lvl1pPr>
              <a:buClr>
                <a:srgbClr val="5E9732"/>
              </a:buClr>
              <a:buSzPct val="80000"/>
              <a:buFontTx/>
              <a:buNone/>
              <a:defRPr sz="2000" b="1" i="0" u="none" baseline="0">
                <a:latin typeface="Arial" pitchFamily="34" charset="0"/>
                <a:cs typeface="Arial" pitchFamily="34" charset="0"/>
              </a:defRPr>
            </a:lvl1pPr>
            <a:lvl2pPr marL="180975" indent="-180975">
              <a:buClr>
                <a:srgbClr val="289646"/>
              </a:buClr>
              <a:buSzPct val="80000"/>
              <a:buFont typeface="Arial" pitchFamily="34" charset="0"/>
              <a:buChar char="•"/>
              <a:defRPr sz="1800" baseline="0">
                <a:latin typeface="Arial" pitchFamily="34" charset="0"/>
                <a:cs typeface="Arial" pitchFamily="34" charset="0"/>
              </a:defRPr>
            </a:lvl2pPr>
            <a:lvl3pPr marL="361950" indent="-180975" algn="l">
              <a:buClr>
                <a:srgbClr val="161F4A"/>
              </a:buClr>
              <a:buSzPct val="90000"/>
              <a:buFont typeface="Arial" pitchFamily="34" charset="0"/>
              <a:buChar char="•"/>
              <a:defRPr sz="1600" baseline="0">
                <a:latin typeface="Arial" pitchFamily="34" charset="0"/>
                <a:cs typeface="Arial" pitchFamily="34" charset="0"/>
              </a:defRPr>
            </a:lvl3pPr>
            <a:lvl4pPr marL="541338" marR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61F4A"/>
              </a:buClr>
              <a:buSzPct val="90000"/>
              <a:buFont typeface="Arial" pitchFamily="34" charset="0"/>
              <a:buChar char="•"/>
              <a:tabLst/>
              <a:defRPr sz="1600">
                <a:latin typeface="Arial" pitchFamily="34" charset="0"/>
                <a:cs typeface="Arial" pitchFamily="34" charset="0"/>
              </a:defRPr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the text </a:t>
            </a:r>
            <a:endParaRPr lang="en-US" noProof="0" dirty="0"/>
          </a:p>
          <a:p>
            <a:pPr lvl="1"/>
            <a:r>
              <a:rPr lang="en-US" noProof="0" dirty="0"/>
              <a:t>Level 1</a:t>
            </a:r>
          </a:p>
          <a:p>
            <a:pPr lvl="2"/>
            <a:r>
              <a:rPr lang="en-US" noProof="0" dirty="0"/>
              <a:t>Level 2</a:t>
            </a:r>
          </a:p>
          <a:p>
            <a:pPr lvl="3"/>
            <a:r>
              <a:rPr lang="en-US" noProof="0" dirty="0"/>
              <a:t>Level 3</a:t>
            </a:r>
          </a:p>
        </p:txBody>
      </p:sp>
      <p:sp>
        <p:nvSpPr>
          <p:cNvPr id="9" name="כותרת 11"/>
          <p:cNvSpPr>
            <a:spLocks noGrp="1"/>
          </p:cNvSpPr>
          <p:nvPr>
            <p:ph type="title" hasCustomPrompt="1"/>
          </p:nvPr>
        </p:nvSpPr>
        <p:spPr>
          <a:xfrm>
            <a:off x="513645" y="206904"/>
            <a:ext cx="7708640" cy="526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2800" b="1" i="1">
                <a:solidFill>
                  <a:srgbClr val="161F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US" dirty="0"/>
              <a:t>Click to edit the text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1"/>
          <p:cNvSpPr>
            <a:spLocks noGrp="1"/>
          </p:cNvSpPr>
          <p:nvPr>
            <p:ph type="title" hasCustomPrompt="1"/>
          </p:nvPr>
        </p:nvSpPr>
        <p:spPr>
          <a:xfrm>
            <a:off x="513645" y="206904"/>
            <a:ext cx="7664749" cy="526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2800" b="1" i="1">
                <a:solidFill>
                  <a:srgbClr val="161F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US" dirty="0"/>
              <a:t>Click to edit the text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1" hasCustomPrompt="1"/>
          </p:nvPr>
        </p:nvSpPr>
        <p:spPr>
          <a:xfrm>
            <a:off x="4584192" y="1293142"/>
            <a:ext cx="3992211" cy="4174180"/>
          </a:xfrm>
          <a:prstGeom prst="rect">
            <a:avLst/>
          </a:prstGeom>
        </p:spPr>
        <p:txBody>
          <a:bodyPr/>
          <a:lstStyle>
            <a:lvl1pPr algn="l" rtl="0">
              <a:buClr>
                <a:srgbClr val="5E9732"/>
              </a:buClr>
              <a:buSzPct val="90000"/>
              <a:buFont typeface="Arial" pitchFamily="34" charset="0"/>
              <a:buNone/>
              <a:defRPr sz="2400" b="0" i="1" u="none" baseline="0">
                <a:latin typeface="Arial" pitchFamily="34" charset="0"/>
                <a:cs typeface="Arial" pitchFamily="34" charset="0"/>
              </a:defRPr>
            </a:lvl1pPr>
            <a:lvl2pPr marL="180975" indent="-180975">
              <a:buClr>
                <a:srgbClr val="289646"/>
              </a:buClr>
              <a:buSzPct val="90000"/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 marL="361950" indent="-180975" algn="l">
              <a:buClr>
                <a:srgbClr val="161F4A"/>
              </a:buClr>
              <a:buSzPct val="90000"/>
              <a:buFont typeface="Arial" pitchFamily="34" charset="0"/>
              <a:buChar char="•"/>
              <a:defRPr sz="1600" baseline="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the text </a:t>
            </a:r>
          </a:p>
          <a:p>
            <a:pPr lvl="1"/>
            <a:r>
              <a:rPr lang="en-US" noProof="0" dirty="0"/>
              <a:t>Level 1</a:t>
            </a:r>
          </a:p>
          <a:p>
            <a:pPr lvl="2"/>
            <a:r>
              <a:rPr lang="en-US" noProof="0" dirty="0"/>
              <a:t>Level 2</a:t>
            </a:r>
          </a:p>
        </p:txBody>
      </p:sp>
      <p:sp>
        <p:nvSpPr>
          <p:cNvPr id="6" name="מציין מיקום של תמונה 7"/>
          <p:cNvSpPr>
            <a:spLocks noGrp="1"/>
          </p:cNvSpPr>
          <p:nvPr>
            <p:ph type="pic" sz="quarter" idx="12" hasCustomPrompt="1"/>
          </p:nvPr>
        </p:nvSpPr>
        <p:spPr>
          <a:xfrm>
            <a:off x="369888" y="1292352"/>
            <a:ext cx="4135437" cy="523068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Image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7"/>
          <p:cNvSpPr>
            <a:spLocks noGrp="1"/>
          </p:cNvSpPr>
          <p:nvPr>
            <p:ph type="pic" sz="quarter" idx="12" hasCustomPrompt="1"/>
          </p:nvPr>
        </p:nvSpPr>
        <p:spPr>
          <a:xfrm>
            <a:off x="369888" y="1292352"/>
            <a:ext cx="4135437" cy="523068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Image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4" name="מציין מיקום של תמונה 7"/>
          <p:cNvSpPr>
            <a:spLocks noGrp="1"/>
          </p:cNvSpPr>
          <p:nvPr>
            <p:ph type="pic" sz="quarter" idx="13" hasCustomPrompt="1"/>
          </p:nvPr>
        </p:nvSpPr>
        <p:spPr>
          <a:xfrm>
            <a:off x="4637088" y="1292352"/>
            <a:ext cx="4135437" cy="441350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Image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5" name="כותרת 11"/>
          <p:cNvSpPr>
            <a:spLocks noGrp="1"/>
          </p:cNvSpPr>
          <p:nvPr>
            <p:ph type="title" hasCustomPrompt="1"/>
          </p:nvPr>
        </p:nvSpPr>
        <p:spPr>
          <a:xfrm>
            <a:off x="513645" y="206904"/>
            <a:ext cx="7179507" cy="526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2800" b="1" i="1">
                <a:solidFill>
                  <a:srgbClr val="161F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US" dirty="0"/>
              <a:t>Click to edit the text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8E8C-D39E-4D84-8B40-F4C507A0C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B2336-5591-4177-AAB0-56F6FBBE6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63B8E-EC7A-4336-94B6-161A3C04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8A430-237C-4CA0-8857-7E9C83FA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25E9C-7B49-4D0A-B3F0-E05E3214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453153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7522-913F-4D38-BE9F-9B843AF2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154F-ED4D-4FD3-94A0-42E338DC3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20EF6-4093-4BE6-8420-BD8F9CBB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61C9F-760B-4316-B888-D2131B96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45B72-A988-4DBE-B625-241325D6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670818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DFA2-BA13-439F-B976-02309A98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83F4B-2E1F-4B9E-818D-7ADB1EF66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8020-C137-47EA-853B-67BBB4B1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1D7D2-9F7A-4788-9C7F-A6E241AA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03FA1-2BD2-4E3D-A07F-62833E26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82417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B77B-FB57-4E38-9B31-7301C120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E2A8-FB7D-49C2-A8BC-62AE0AB6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EEEA9-27C9-4ECA-9910-9FEE5FEE7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BF69E-5A4C-4982-9C7D-E4533E4D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1B4AF-C378-4B63-AEED-536454AF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3B1CA-4013-421C-8FBF-B8ED1248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36360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898B-E2B5-4CEF-B3C1-0B5FD476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D6937-5070-4FEA-B115-4CE65A9D3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3E25B-EB19-414B-8915-83FD210FD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D4DE7-245E-4392-812B-1FA5EC225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CA25-9147-4C89-9E15-376CB2D5E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AEEFA-A492-4B1A-9F59-5B3A68B9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54B47-DE7E-48CB-9E98-F3E6ADC4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692DE-4487-4EA3-81F7-F70DEA71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3765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/>
          <p:nvPr/>
        </p:nvSpPr>
        <p:spPr>
          <a:xfrm>
            <a:off x="1994171" y="0"/>
            <a:ext cx="7149829" cy="6858000"/>
          </a:xfrm>
          <a:custGeom>
            <a:avLst/>
            <a:gdLst>
              <a:gd name="connsiteX0" fmla="*/ 0 w 6643991"/>
              <a:gd name="connsiteY0" fmla="*/ 0 h 3793787"/>
              <a:gd name="connsiteX1" fmla="*/ 6643991 w 6643991"/>
              <a:gd name="connsiteY1" fmla="*/ 0 h 3793787"/>
              <a:gd name="connsiteX2" fmla="*/ 6643991 w 6643991"/>
              <a:gd name="connsiteY2" fmla="*/ 3793787 h 3793787"/>
              <a:gd name="connsiteX3" fmla="*/ 0 w 6643991"/>
              <a:gd name="connsiteY3" fmla="*/ 3793787 h 3793787"/>
              <a:gd name="connsiteX4" fmla="*/ 0 w 6643991"/>
              <a:gd name="connsiteY4" fmla="*/ 0 h 3793787"/>
              <a:gd name="connsiteX0" fmla="*/ 0 w 7149829"/>
              <a:gd name="connsiteY0" fmla="*/ 0 h 3793787"/>
              <a:gd name="connsiteX1" fmla="*/ 7149829 w 7149829"/>
              <a:gd name="connsiteY1" fmla="*/ 0 h 3793787"/>
              <a:gd name="connsiteX2" fmla="*/ 7149829 w 7149829"/>
              <a:gd name="connsiteY2" fmla="*/ 3793787 h 3793787"/>
              <a:gd name="connsiteX3" fmla="*/ 505838 w 7149829"/>
              <a:gd name="connsiteY3" fmla="*/ 3793787 h 3793787"/>
              <a:gd name="connsiteX4" fmla="*/ 0 w 7149829"/>
              <a:gd name="connsiteY4" fmla="*/ 0 h 3793787"/>
              <a:gd name="connsiteX0" fmla="*/ 0 w 7149829"/>
              <a:gd name="connsiteY0" fmla="*/ 0 h 3793787"/>
              <a:gd name="connsiteX1" fmla="*/ 7149829 w 7149829"/>
              <a:gd name="connsiteY1" fmla="*/ 0 h 3793787"/>
              <a:gd name="connsiteX2" fmla="*/ 7149829 w 7149829"/>
              <a:gd name="connsiteY2" fmla="*/ 3793787 h 3793787"/>
              <a:gd name="connsiteX3" fmla="*/ 894945 w 7149829"/>
              <a:gd name="connsiteY3" fmla="*/ 3793787 h 3793787"/>
              <a:gd name="connsiteX4" fmla="*/ 0 w 7149829"/>
              <a:gd name="connsiteY4" fmla="*/ 0 h 3793787"/>
              <a:gd name="connsiteX0" fmla="*/ 0 w 7149829"/>
              <a:gd name="connsiteY0" fmla="*/ 0 h 3793787"/>
              <a:gd name="connsiteX1" fmla="*/ 7149829 w 7149829"/>
              <a:gd name="connsiteY1" fmla="*/ 0 h 3793787"/>
              <a:gd name="connsiteX2" fmla="*/ 7149829 w 7149829"/>
              <a:gd name="connsiteY2" fmla="*/ 3793787 h 3793787"/>
              <a:gd name="connsiteX3" fmla="*/ 933855 w 7149829"/>
              <a:gd name="connsiteY3" fmla="*/ 3793787 h 3793787"/>
              <a:gd name="connsiteX4" fmla="*/ 0 w 7149829"/>
              <a:gd name="connsiteY4" fmla="*/ 0 h 379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9829" h="3793787">
                <a:moveTo>
                  <a:pt x="0" y="0"/>
                </a:moveTo>
                <a:lnTo>
                  <a:pt x="7149829" y="0"/>
                </a:lnTo>
                <a:lnTo>
                  <a:pt x="7149829" y="3793787"/>
                </a:lnTo>
                <a:lnTo>
                  <a:pt x="933855" y="379378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צורה חופשית 7"/>
          <p:cNvSpPr/>
          <p:nvPr/>
        </p:nvSpPr>
        <p:spPr>
          <a:xfrm>
            <a:off x="0" y="0"/>
            <a:ext cx="2762656" cy="6858000"/>
          </a:xfrm>
          <a:custGeom>
            <a:avLst/>
            <a:gdLst>
              <a:gd name="connsiteX0" fmla="*/ 0 w 2412460"/>
              <a:gd name="connsiteY0" fmla="*/ 0 h 4280170"/>
              <a:gd name="connsiteX1" fmla="*/ 2412460 w 2412460"/>
              <a:gd name="connsiteY1" fmla="*/ 0 h 4280170"/>
              <a:gd name="connsiteX2" fmla="*/ 2412460 w 2412460"/>
              <a:gd name="connsiteY2" fmla="*/ 4280170 h 4280170"/>
              <a:gd name="connsiteX3" fmla="*/ 0 w 2412460"/>
              <a:gd name="connsiteY3" fmla="*/ 4280170 h 4280170"/>
              <a:gd name="connsiteX4" fmla="*/ 0 w 2412460"/>
              <a:gd name="connsiteY4" fmla="*/ 0 h 4280170"/>
              <a:gd name="connsiteX0" fmla="*/ 0 w 2412460"/>
              <a:gd name="connsiteY0" fmla="*/ 0 h 4280170"/>
              <a:gd name="connsiteX1" fmla="*/ 1926077 w 2412460"/>
              <a:gd name="connsiteY1" fmla="*/ 0 h 4280170"/>
              <a:gd name="connsiteX2" fmla="*/ 2412460 w 2412460"/>
              <a:gd name="connsiteY2" fmla="*/ 4280170 h 4280170"/>
              <a:gd name="connsiteX3" fmla="*/ 0 w 2412460"/>
              <a:gd name="connsiteY3" fmla="*/ 4280170 h 4280170"/>
              <a:gd name="connsiteX4" fmla="*/ 0 w 2412460"/>
              <a:gd name="connsiteY4" fmla="*/ 0 h 4280170"/>
              <a:gd name="connsiteX0" fmla="*/ 0 w 2412460"/>
              <a:gd name="connsiteY0" fmla="*/ 0 h 4280170"/>
              <a:gd name="connsiteX1" fmla="*/ 1828800 w 2412460"/>
              <a:gd name="connsiteY1" fmla="*/ 0 h 4280170"/>
              <a:gd name="connsiteX2" fmla="*/ 2412460 w 2412460"/>
              <a:gd name="connsiteY2" fmla="*/ 4280170 h 4280170"/>
              <a:gd name="connsiteX3" fmla="*/ 0 w 2412460"/>
              <a:gd name="connsiteY3" fmla="*/ 4280170 h 4280170"/>
              <a:gd name="connsiteX4" fmla="*/ 0 w 2412460"/>
              <a:gd name="connsiteY4" fmla="*/ 0 h 4280170"/>
              <a:gd name="connsiteX0" fmla="*/ 0 w 2412460"/>
              <a:gd name="connsiteY0" fmla="*/ 0 h 4280170"/>
              <a:gd name="connsiteX1" fmla="*/ 1848255 w 2412460"/>
              <a:gd name="connsiteY1" fmla="*/ 0 h 4280170"/>
              <a:gd name="connsiteX2" fmla="*/ 2412460 w 2412460"/>
              <a:gd name="connsiteY2" fmla="*/ 4280170 h 4280170"/>
              <a:gd name="connsiteX3" fmla="*/ 0 w 2412460"/>
              <a:gd name="connsiteY3" fmla="*/ 4280170 h 4280170"/>
              <a:gd name="connsiteX4" fmla="*/ 0 w 2412460"/>
              <a:gd name="connsiteY4" fmla="*/ 0 h 4280170"/>
              <a:gd name="connsiteX0" fmla="*/ 0 w 2811294"/>
              <a:gd name="connsiteY0" fmla="*/ 0 h 4280170"/>
              <a:gd name="connsiteX1" fmla="*/ 1848255 w 2811294"/>
              <a:gd name="connsiteY1" fmla="*/ 0 h 4280170"/>
              <a:gd name="connsiteX2" fmla="*/ 2811294 w 2811294"/>
              <a:gd name="connsiteY2" fmla="*/ 4280170 h 4280170"/>
              <a:gd name="connsiteX3" fmla="*/ 0 w 2811294"/>
              <a:gd name="connsiteY3" fmla="*/ 4280170 h 4280170"/>
              <a:gd name="connsiteX4" fmla="*/ 0 w 2811294"/>
              <a:gd name="connsiteY4" fmla="*/ 0 h 4280170"/>
              <a:gd name="connsiteX0" fmla="*/ 0 w 2762656"/>
              <a:gd name="connsiteY0" fmla="*/ 0 h 4280170"/>
              <a:gd name="connsiteX1" fmla="*/ 1848255 w 2762656"/>
              <a:gd name="connsiteY1" fmla="*/ 0 h 4280170"/>
              <a:gd name="connsiteX2" fmla="*/ 2762656 w 2762656"/>
              <a:gd name="connsiteY2" fmla="*/ 4280170 h 4280170"/>
              <a:gd name="connsiteX3" fmla="*/ 0 w 2762656"/>
              <a:gd name="connsiteY3" fmla="*/ 4280170 h 4280170"/>
              <a:gd name="connsiteX4" fmla="*/ 0 w 2762656"/>
              <a:gd name="connsiteY4" fmla="*/ 0 h 428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656" h="4280170">
                <a:moveTo>
                  <a:pt x="0" y="0"/>
                </a:moveTo>
                <a:lnTo>
                  <a:pt x="1848255" y="0"/>
                </a:lnTo>
                <a:lnTo>
                  <a:pt x="2762656" y="4280170"/>
                </a:lnTo>
                <a:lnTo>
                  <a:pt x="0" y="4280170"/>
                </a:lnTo>
                <a:lnTo>
                  <a:pt x="0" y="0"/>
                </a:lnTo>
                <a:close/>
              </a:path>
            </a:pathLst>
          </a:custGeom>
          <a:solidFill>
            <a:srgbClr val="28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\\psf\Host\Volumes\Giraff_Server\Magen\logos\magen logo-01.png"/>
          <p:cNvPicPr>
            <a:picLocks noChangeAspect="1" noChangeArrowheads="1"/>
          </p:cNvPicPr>
          <p:nvPr/>
        </p:nvPicPr>
        <p:blipFill>
          <a:blip r:embed="rId4" cstate="print"/>
          <a:srcRect l="24694" t="32463" r="24082" b="32607"/>
          <a:stretch>
            <a:fillRect/>
          </a:stretch>
        </p:blipFill>
        <p:spPr bwMode="auto">
          <a:xfrm>
            <a:off x="3415005" y="1740581"/>
            <a:ext cx="4683968" cy="225800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48EF5-58EA-485C-99AD-50773165EBE8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/>
          <p:nvPr/>
        </p:nvSpPr>
        <p:spPr>
          <a:xfrm flipH="1">
            <a:off x="-1" y="-1"/>
            <a:ext cx="8542941" cy="859783"/>
          </a:xfrm>
          <a:custGeom>
            <a:avLst/>
            <a:gdLst>
              <a:gd name="connsiteX0" fmla="*/ 0 w 6643991"/>
              <a:gd name="connsiteY0" fmla="*/ 0 h 3793787"/>
              <a:gd name="connsiteX1" fmla="*/ 6643991 w 6643991"/>
              <a:gd name="connsiteY1" fmla="*/ 0 h 3793787"/>
              <a:gd name="connsiteX2" fmla="*/ 6643991 w 6643991"/>
              <a:gd name="connsiteY2" fmla="*/ 3793787 h 3793787"/>
              <a:gd name="connsiteX3" fmla="*/ 0 w 6643991"/>
              <a:gd name="connsiteY3" fmla="*/ 3793787 h 3793787"/>
              <a:gd name="connsiteX4" fmla="*/ 0 w 6643991"/>
              <a:gd name="connsiteY4" fmla="*/ 0 h 3793787"/>
              <a:gd name="connsiteX0" fmla="*/ 0 w 7149829"/>
              <a:gd name="connsiteY0" fmla="*/ 0 h 3793787"/>
              <a:gd name="connsiteX1" fmla="*/ 7149829 w 7149829"/>
              <a:gd name="connsiteY1" fmla="*/ 0 h 3793787"/>
              <a:gd name="connsiteX2" fmla="*/ 7149829 w 7149829"/>
              <a:gd name="connsiteY2" fmla="*/ 3793787 h 3793787"/>
              <a:gd name="connsiteX3" fmla="*/ 505838 w 7149829"/>
              <a:gd name="connsiteY3" fmla="*/ 3793787 h 3793787"/>
              <a:gd name="connsiteX4" fmla="*/ 0 w 7149829"/>
              <a:gd name="connsiteY4" fmla="*/ 0 h 3793787"/>
              <a:gd name="connsiteX0" fmla="*/ 0 w 7149829"/>
              <a:gd name="connsiteY0" fmla="*/ 0 h 3793787"/>
              <a:gd name="connsiteX1" fmla="*/ 7149828 w 7149829"/>
              <a:gd name="connsiteY1" fmla="*/ 2941320 h 3793787"/>
              <a:gd name="connsiteX2" fmla="*/ 7149829 w 7149829"/>
              <a:gd name="connsiteY2" fmla="*/ 3793787 h 3793787"/>
              <a:gd name="connsiteX3" fmla="*/ 505838 w 7149829"/>
              <a:gd name="connsiteY3" fmla="*/ 3793787 h 3793787"/>
              <a:gd name="connsiteX4" fmla="*/ 0 w 7149829"/>
              <a:gd name="connsiteY4" fmla="*/ 0 h 3793787"/>
              <a:gd name="connsiteX0" fmla="*/ 0 w 6755475"/>
              <a:gd name="connsiteY0" fmla="*/ 0 h 852467"/>
              <a:gd name="connsiteX1" fmla="*/ 6755474 w 6755475"/>
              <a:gd name="connsiteY1" fmla="*/ 0 h 852467"/>
              <a:gd name="connsiteX2" fmla="*/ 6755475 w 6755475"/>
              <a:gd name="connsiteY2" fmla="*/ 852467 h 852467"/>
              <a:gd name="connsiteX3" fmla="*/ 111484 w 6755475"/>
              <a:gd name="connsiteY3" fmla="*/ 852467 h 852467"/>
              <a:gd name="connsiteX4" fmla="*/ 0 w 6755475"/>
              <a:gd name="connsiteY4" fmla="*/ 0 h 852467"/>
              <a:gd name="connsiteX0" fmla="*/ 0 w 7544183"/>
              <a:gd name="connsiteY0" fmla="*/ 0 h 852467"/>
              <a:gd name="connsiteX1" fmla="*/ 7544183 w 7544183"/>
              <a:gd name="connsiteY1" fmla="*/ 0 h 852467"/>
              <a:gd name="connsiteX2" fmla="*/ 6755475 w 7544183"/>
              <a:gd name="connsiteY2" fmla="*/ 852467 h 852467"/>
              <a:gd name="connsiteX3" fmla="*/ 111484 w 7544183"/>
              <a:gd name="connsiteY3" fmla="*/ 852467 h 852467"/>
              <a:gd name="connsiteX4" fmla="*/ 0 w 7544183"/>
              <a:gd name="connsiteY4" fmla="*/ 0 h 852467"/>
              <a:gd name="connsiteX0" fmla="*/ 0 w 7544183"/>
              <a:gd name="connsiteY0" fmla="*/ 0 h 852467"/>
              <a:gd name="connsiteX1" fmla="*/ 7544183 w 7544183"/>
              <a:gd name="connsiteY1" fmla="*/ 0 h 852467"/>
              <a:gd name="connsiteX2" fmla="*/ 7544183 w 7544183"/>
              <a:gd name="connsiteY2" fmla="*/ 840275 h 852467"/>
              <a:gd name="connsiteX3" fmla="*/ 111484 w 7544183"/>
              <a:gd name="connsiteY3" fmla="*/ 852467 h 852467"/>
              <a:gd name="connsiteX4" fmla="*/ 0 w 7544183"/>
              <a:gd name="connsiteY4" fmla="*/ 0 h 852467"/>
              <a:gd name="connsiteX0" fmla="*/ 0 w 7544183"/>
              <a:gd name="connsiteY0" fmla="*/ 0 h 852467"/>
              <a:gd name="connsiteX1" fmla="*/ 7544183 w 7544183"/>
              <a:gd name="connsiteY1" fmla="*/ 0 h 852467"/>
              <a:gd name="connsiteX2" fmla="*/ 7544183 w 7544183"/>
              <a:gd name="connsiteY2" fmla="*/ 852467 h 852467"/>
              <a:gd name="connsiteX3" fmla="*/ 111484 w 7544183"/>
              <a:gd name="connsiteY3" fmla="*/ 852467 h 852467"/>
              <a:gd name="connsiteX4" fmla="*/ 0 w 7544183"/>
              <a:gd name="connsiteY4" fmla="*/ 0 h 852467"/>
              <a:gd name="connsiteX0" fmla="*/ 0 w 7947818"/>
              <a:gd name="connsiteY0" fmla="*/ 0 h 859782"/>
              <a:gd name="connsiteX1" fmla="*/ 7544183 w 7947818"/>
              <a:gd name="connsiteY1" fmla="*/ 0 h 859782"/>
              <a:gd name="connsiteX2" fmla="*/ 7947818 w 7947818"/>
              <a:gd name="connsiteY2" fmla="*/ 859782 h 859782"/>
              <a:gd name="connsiteX3" fmla="*/ 111484 w 7947818"/>
              <a:gd name="connsiteY3" fmla="*/ 852467 h 859782"/>
              <a:gd name="connsiteX4" fmla="*/ 0 w 7947818"/>
              <a:gd name="connsiteY4" fmla="*/ 0 h 859782"/>
              <a:gd name="connsiteX0" fmla="*/ 0 w 8127183"/>
              <a:gd name="connsiteY0" fmla="*/ 1 h 859783"/>
              <a:gd name="connsiteX1" fmla="*/ 8127183 w 8127183"/>
              <a:gd name="connsiteY1" fmla="*/ 0 h 859783"/>
              <a:gd name="connsiteX2" fmla="*/ 7947818 w 8127183"/>
              <a:gd name="connsiteY2" fmla="*/ 859783 h 859783"/>
              <a:gd name="connsiteX3" fmla="*/ 111484 w 8127183"/>
              <a:gd name="connsiteY3" fmla="*/ 852468 h 859783"/>
              <a:gd name="connsiteX4" fmla="*/ 0 w 8127183"/>
              <a:gd name="connsiteY4" fmla="*/ 1 h 859783"/>
              <a:gd name="connsiteX0" fmla="*/ 0 w 8127183"/>
              <a:gd name="connsiteY0" fmla="*/ 1 h 859783"/>
              <a:gd name="connsiteX1" fmla="*/ 8127183 w 8127183"/>
              <a:gd name="connsiteY1" fmla="*/ 0 h 859783"/>
              <a:gd name="connsiteX2" fmla="*/ 8127182 w 8127183"/>
              <a:gd name="connsiteY2" fmla="*/ 859783 h 859783"/>
              <a:gd name="connsiteX3" fmla="*/ 111484 w 8127183"/>
              <a:gd name="connsiteY3" fmla="*/ 852468 h 859783"/>
              <a:gd name="connsiteX4" fmla="*/ 0 w 8127183"/>
              <a:gd name="connsiteY4" fmla="*/ 1 h 85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7183" h="859783">
                <a:moveTo>
                  <a:pt x="0" y="1"/>
                </a:moveTo>
                <a:lnTo>
                  <a:pt x="8127183" y="0"/>
                </a:lnTo>
                <a:cubicBezTo>
                  <a:pt x="8127183" y="286594"/>
                  <a:pt x="8127182" y="573189"/>
                  <a:pt x="8127182" y="859783"/>
                </a:cubicBezTo>
                <a:lnTo>
                  <a:pt x="111484" y="852468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צורה חופשית 7"/>
          <p:cNvSpPr/>
          <p:nvPr/>
        </p:nvSpPr>
        <p:spPr>
          <a:xfrm flipH="1">
            <a:off x="8530310" y="-131673"/>
            <a:ext cx="1219200" cy="1155970"/>
          </a:xfrm>
          <a:custGeom>
            <a:avLst/>
            <a:gdLst>
              <a:gd name="connsiteX0" fmla="*/ 0 w 2412460"/>
              <a:gd name="connsiteY0" fmla="*/ 0 h 4280170"/>
              <a:gd name="connsiteX1" fmla="*/ 2412460 w 2412460"/>
              <a:gd name="connsiteY1" fmla="*/ 0 h 4280170"/>
              <a:gd name="connsiteX2" fmla="*/ 2412460 w 2412460"/>
              <a:gd name="connsiteY2" fmla="*/ 4280170 h 4280170"/>
              <a:gd name="connsiteX3" fmla="*/ 0 w 2412460"/>
              <a:gd name="connsiteY3" fmla="*/ 4280170 h 4280170"/>
              <a:gd name="connsiteX4" fmla="*/ 0 w 2412460"/>
              <a:gd name="connsiteY4" fmla="*/ 0 h 4280170"/>
              <a:gd name="connsiteX0" fmla="*/ 0 w 2412460"/>
              <a:gd name="connsiteY0" fmla="*/ 0 h 4280170"/>
              <a:gd name="connsiteX1" fmla="*/ 1926077 w 2412460"/>
              <a:gd name="connsiteY1" fmla="*/ 0 h 4280170"/>
              <a:gd name="connsiteX2" fmla="*/ 2412460 w 2412460"/>
              <a:gd name="connsiteY2" fmla="*/ 4280170 h 4280170"/>
              <a:gd name="connsiteX3" fmla="*/ 0 w 2412460"/>
              <a:gd name="connsiteY3" fmla="*/ 4280170 h 4280170"/>
              <a:gd name="connsiteX4" fmla="*/ 0 w 2412460"/>
              <a:gd name="connsiteY4" fmla="*/ 0 h 4280170"/>
              <a:gd name="connsiteX0" fmla="*/ 0 w 2412460"/>
              <a:gd name="connsiteY0" fmla="*/ 0 h 4280170"/>
              <a:gd name="connsiteX1" fmla="*/ 1828800 w 2412460"/>
              <a:gd name="connsiteY1" fmla="*/ 0 h 4280170"/>
              <a:gd name="connsiteX2" fmla="*/ 2412460 w 2412460"/>
              <a:gd name="connsiteY2" fmla="*/ 4280170 h 4280170"/>
              <a:gd name="connsiteX3" fmla="*/ 0 w 2412460"/>
              <a:gd name="connsiteY3" fmla="*/ 4280170 h 4280170"/>
              <a:gd name="connsiteX4" fmla="*/ 0 w 2412460"/>
              <a:gd name="connsiteY4" fmla="*/ 0 h 4280170"/>
              <a:gd name="connsiteX0" fmla="*/ 0 w 2412460"/>
              <a:gd name="connsiteY0" fmla="*/ 0 h 4280170"/>
              <a:gd name="connsiteX1" fmla="*/ 1848255 w 2412460"/>
              <a:gd name="connsiteY1" fmla="*/ 0 h 4280170"/>
              <a:gd name="connsiteX2" fmla="*/ 2412460 w 2412460"/>
              <a:gd name="connsiteY2" fmla="*/ 4280170 h 4280170"/>
              <a:gd name="connsiteX3" fmla="*/ 0 w 2412460"/>
              <a:gd name="connsiteY3" fmla="*/ 4280170 h 4280170"/>
              <a:gd name="connsiteX4" fmla="*/ 0 w 2412460"/>
              <a:gd name="connsiteY4" fmla="*/ 0 h 4280170"/>
              <a:gd name="connsiteX0" fmla="*/ 0 w 2412460"/>
              <a:gd name="connsiteY0" fmla="*/ 0 h 4280170"/>
              <a:gd name="connsiteX1" fmla="*/ 2250591 w 2412460"/>
              <a:gd name="connsiteY1" fmla="*/ 3124200 h 4280170"/>
              <a:gd name="connsiteX2" fmla="*/ 2412460 w 2412460"/>
              <a:gd name="connsiteY2" fmla="*/ 4280170 h 4280170"/>
              <a:gd name="connsiteX3" fmla="*/ 0 w 2412460"/>
              <a:gd name="connsiteY3" fmla="*/ 4280170 h 4280170"/>
              <a:gd name="connsiteX4" fmla="*/ 0 w 2412460"/>
              <a:gd name="connsiteY4" fmla="*/ 0 h 4280170"/>
              <a:gd name="connsiteX0" fmla="*/ 170688 w 2412460"/>
              <a:gd name="connsiteY0" fmla="*/ 0 h 1155970"/>
              <a:gd name="connsiteX1" fmla="*/ 2250591 w 2412460"/>
              <a:gd name="connsiteY1" fmla="*/ 0 h 1155970"/>
              <a:gd name="connsiteX2" fmla="*/ 2412460 w 2412460"/>
              <a:gd name="connsiteY2" fmla="*/ 1155970 h 1155970"/>
              <a:gd name="connsiteX3" fmla="*/ 0 w 2412460"/>
              <a:gd name="connsiteY3" fmla="*/ 1155970 h 1155970"/>
              <a:gd name="connsiteX4" fmla="*/ 170688 w 2412460"/>
              <a:gd name="connsiteY4" fmla="*/ 0 h 1155970"/>
              <a:gd name="connsiteX0" fmla="*/ 0 w 2241772"/>
              <a:gd name="connsiteY0" fmla="*/ 0 h 1180354"/>
              <a:gd name="connsiteX1" fmla="*/ 2079903 w 2241772"/>
              <a:gd name="connsiteY1" fmla="*/ 0 h 1180354"/>
              <a:gd name="connsiteX2" fmla="*/ 2241772 w 2241772"/>
              <a:gd name="connsiteY2" fmla="*/ 1155970 h 1180354"/>
              <a:gd name="connsiteX3" fmla="*/ 242284 w 2241772"/>
              <a:gd name="connsiteY3" fmla="*/ 1180354 h 1180354"/>
              <a:gd name="connsiteX4" fmla="*/ 0 w 2241772"/>
              <a:gd name="connsiteY4" fmla="*/ 0 h 1180354"/>
              <a:gd name="connsiteX0" fmla="*/ 0 w 1999488"/>
              <a:gd name="connsiteY0" fmla="*/ 0 h 1180354"/>
              <a:gd name="connsiteX1" fmla="*/ 1837619 w 1999488"/>
              <a:gd name="connsiteY1" fmla="*/ 0 h 1180354"/>
              <a:gd name="connsiteX2" fmla="*/ 1999488 w 1999488"/>
              <a:gd name="connsiteY2" fmla="*/ 1155970 h 1180354"/>
              <a:gd name="connsiteX3" fmla="*/ 0 w 1999488"/>
              <a:gd name="connsiteY3" fmla="*/ 1180354 h 1180354"/>
              <a:gd name="connsiteX4" fmla="*/ 0 w 1999488"/>
              <a:gd name="connsiteY4" fmla="*/ 0 h 1180354"/>
              <a:gd name="connsiteX0" fmla="*/ 0 w 1999488"/>
              <a:gd name="connsiteY0" fmla="*/ 0 h 1180354"/>
              <a:gd name="connsiteX1" fmla="*/ 1837619 w 1999488"/>
              <a:gd name="connsiteY1" fmla="*/ 0 h 1180354"/>
              <a:gd name="connsiteX2" fmla="*/ 1999488 w 1999488"/>
              <a:gd name="connsiteY2" fmla="*/ 1155970 h 1180354"/>
              <a:gd name="connsiteX3" fmla="*/ 0 w 1999488"/>
              <a:gd name="connsiteY3" fmla="*/ 1180354 h 1180354"/>
              <a:gd name="connsiteX4" fmla="*/ 0 w 1999488"/>
              <a:gd name="connsiteY4" fmla="*/ 0 h 1180354"/>
              <a:gd name="connsiteX0" fmla="*/ 0 w 1999488"/>
              <a:gd name="connsiteY0" fmla="*/ 0 h 1180354"/>
              <a:gd name="connsiteX1" fmla="*/ 1837619 w 1999488"/>
              <a:gd name="connsiteY1" fmla="*/ 0 h 1180354"/>
              <a:gd name="connsiteX2" fmla="*/ 1999488 w 1999488"/>
              <a:gd name="connsiteY2" fmla="*/ 1155970 h 1180354"/>
              <a:gd name="connsiteX3" fmla="*/ 0 w 1999488"/>
              <a:gd name="connsiteY3" fmla="*/ 1180354 h 1180354"/>
              <a:gd name="connsiteX4" fmla="*/ 0 w 1999488"/>
              <a:gd name="connsiteY4" fmla="*/ 0 h 1180354"/>
              <a:gd name="connsiteX0" fmla="*/ 0 w 1999488"/>
              <a:gd name="connsiteY0" fmla="*/ 0 h 1155970"/>
              <a:gd name="connsiteX1" fmla="*/ 1837619 w 1999488"/>
              <a:gd name="connsiteY1" fmla="*/ 0 h 1155970"/>
              <a:gd name="connsiteX2" fmla="*/ 1999488 w 1999488"/>
              <a:gd name="connsiteY2" fmla="*/ 1155970 h 1155970"/>
              <a:gd name="connsiteX3" fmla="*/ 0 w 1999488"/>
              <a:gd name="connsiteY3" fmla="*/ 1155970 h 1155970"/>
              <a:gd name="connsiteX4" fmla="*/ 0 w 1999488"/>
              <a:gd name="connsiteY4" fmla="*/ 0 h 1155970"/>
              <a:gd name="connsiteX0" fmla="*/ 780288 w 1999488"/>
              <a:gd name="connsiteY0" fmla="*/ 0 h 1155970"/>
              <a:gd name="connsiteX1" fmla="*/ 1837619 w 1999488"/>
              <a:gd name="connsiteY1" fmla="*/ 0 h 1155970"/>
              <a:gd name="connsiteX2" fmla="*/ 1999488 w 1999488"/>
              <a:gd name="connsiteY2" fmla="*/ 1155970 h 1155970"/>
              <a:gd name="connsiteX3" fmla="*/ 0 w 1999488"/>
              <a:gd name="connsiteY3" fmla="*/ 1155970 h 1155970"/>
              <a:gd name="connsiteX4" fmla="*/ 780288 w 1999488"/>
              <a:gd name="connsiteY4" fmla="*/ 0 h 1155970"/>
              <a:gd name="connsiteX0" fmla="*/ 0 w 1219200"/>
              <a:gd name="connsiteY0" fmla="*/ 0 h 1155970"/>
              <a:gd name="connsiteX1" fmla="*/ 1057331 w 1219200"/>
              <a:gd name="connsiteY1" fmla="*/ 0 h 1155970"/>
              <a:gd name="connsiteX2" fmla="*/ 1219200 w 1219200"/>
              <a:gd name="connsiteY2" fmla="*/ 1155970 h 1155970"/>
              <a:gd name="connsiteX3" fmla="*/ 0 w 1219200"/>
              <a:gd name="connsiteY3" fmla="*/ 1155970 h 1155970"/>
              <a:gd name="connsiteX4" fmla="*/ 0 w 1219200"/>
              <a:gd name="connsiteY4" fmla="*/ 0 h 115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155970">
                <a:moveTo>
                  <a:pt x="0" y="0"/>
                </a:moveTo>
                <a:lnTo>
                  <a:pt x="1057331" y="0"/>
                </a:lnTo>
                <a:lnTo>
                  <a:pt x="1219200" y="1155970"/>
                </a:lnTo>
                <a:lnTo>
                  <a:pt x="0" y="1155970"/>
                </a:lnTo>
                <a:lnTo>
                  <a:pt x="0" y="0"/>
                </a:lnTo>
                <a:close/>
              </a:path>
            </a:pathLst>
          </a:custGeom>
          <a:solidFill>
            <a:srgbClr val="28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\\psf\Host\Volumes\Giraff_Server\Magen\logos\magen logo-01.png"/>
          <p:cNvPicPr>
            <a:picLocks noChangeAspect="1" noChangeArrowheads="1"/>
          </p:cNvPicPr>
          <p:nvPr/>
        </p:nvPicPr>
        <p:blipFill>
          <a:blip r:embed="rId6" cstate="print"/>
          <a:srcRect l="24694" t="32463" r="24082" b="32607"/>
          <a:stretch>
            <a:fillRect/>
          </a:stretch>
        </p:blipFill>
        <p:spPr bwMode="auto">
          <a:xfrm>
            <a:off x="7114063" y="5786202"/>
            <a:ext cx="1836289" cy="88522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7397" y="6306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28DE-9AC5-42B2-A549-9CB7731F7E79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DD8A5-9ED3-43A9-9A2D-22B47F10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AEC09-143C-4CF0-8082-61A3AAAAB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EBF36-A008-43F2-B34E-10C043AF4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17F10-0084-4A9E-8D7A-72523E8E1F4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6B6BC-DD92-4A4C-9843-1707C0572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8F396-E8D0-4408-AA13-1D26F85BA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2C7E-4937-4D4F-AB21-7EF11E71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hX0XTknBtI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s://www.magen-ecoenergy.com/calculator-page/" TargetMode="External"/><Relationship Id="rId2" Type="http://schemas.openxmlformats.org/officeDocument/2006/relationships/hyperlink" Target="https://www.youtube.com/watch?v=fzGb4yiV6SI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A8Q8lfNim0A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s://www.youtube.com/watch?v=lkeUbeIuebY&amp;t=2s" TargetMode="External"/><Relationship Id="rId4" Type="http://schemas.openxmlformats.org/officeDocument/2006/relationships/hyperlink" Target="https://www.youtube.com/watch?v=OLMjJRJml5w&amp;t=7s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0" y="4310743"/>
            <a:ext cx="5775649" cy="565492"/>
          </a:xfrm>
          <a:prstGeom prst="rect">
            <a:avLst/>
          </a:prstGeo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INTRODUCTION AND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49" r="45346" b="5713"/>
          <a:stretch/>
        </p:blipFill>
        <p:spPr>
          <a:xfrm>
            <a:off x="4471828" y="-2"/>
            <a:ext cx="4672173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B45848-37E6-4E14-8D07-0BB50D966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1" y="2189145"/>
            <a:ext cx="5074930" cy="1938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15B6F-F0DD-EACC-A52B-2E0D0EDAB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1" y="198707"/>
            <a:ext cx="2363288" cy="10968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טבלה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309528"/>
                  </p:ext>
                </p:extLst>
              </p:nvPr>
            </p:nvGraphicFramePr>
            <p:xfrm>
              <a:off x="647699" y="2836436"/>
              <a:ext cx="7848601" cy="1765935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{0505E3EF-67EA-436B-97B2-0124C06EBD24}</a:tableStyleId>
                  </a:tblPr>
                  <a:tblGrid>
                    <a:gridCol w="29653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83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9405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600" b="1" u="none" strike="noStrike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Possible Causes</a:t>
                          </a:r>
                          <a:endParaRPr lang="en-US" sz="1600" b="1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600" b="1" u="none" strike="noStrike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What to do</a:t>
                          </a:r>
                          <a:endParaRPr lang="en-US" sz="1600" b="1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9463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dirty="0">
                              <a:solidFill>
                                <a:srgbClr val="161F4A"/>
                              </a:solidFill>
                              <a:latin typeface="+mn-lt"/>
                            </a:rPr>
                            <a:t>Water temperature  is below 68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baseline="30000" dirty="0" smtClean="0">
                                  <a:solidFill>
                                    <a:srgbClr val="161F4A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161F4A"/>
                              </a:solidFill>
                              <a:latin typeface="+mn-lt"/>
                            </a:rPr>
                            <a:t>F</a:t>
                          </a:r>
                          <a:r>
                            <a:rPr lang="en-US" sz="1400" kern="1200" dirty="0">
                              <a:solidFill>
                                <a:srgbClr val="161F4A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/ 20</a:t>
                          </a:r>
                          <a:r>
                            <a:rPr lang="en-US" sz="1400" baseline="30000" dirty="0">
                              <a:solidFill>
                                <a:srgbClr val="161F4A"/>
                              </a:solidFill>
                              <a:latin typeface="+mn-lt"/>
                            </a:rPr>
                            <a:t> °</a:t>
                          </a:r>
                          <a:r>
                            <a:rPr lang="en-US" sz="1400" dirty="0">
                              <a:solidFill>
                                <a:srgbClr val="161F4A"/>
                              </a:solidFill>
                              <a:latin typeface="+mn-lt"/>
                            </a:rPr>
                            <a:t>c</a:t>
                          </a:r>
                          <a:endParaRPr lang="en-US" sz="1400" b="0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endParaRPr lang="en-US" sz="1400" b="0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algn="l" fontAlgn="ctr"/>
                          <a:r>
                            <a:rPr lang="en-US" sz="1400" b="0" i="0" u="none" strike="noStrike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Manually check the water temperature</a:t>
                          </a:r>
                          <a:r>
                            <a:rPr lang="en-US" sz="1400" b="0" i="0" u="none" strike="noStrike" baseline="0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. If water temp. is below 68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baseline="30000" dirty="0" smtClean="0">
                                  <a:solidFill>
                                    <a:srgbClr val="161F4A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161F4A"/>
                              </a:solidFill>
                              <a:latin typeface="+mn-lt"/>
                            </a:rPr>
                            <a:t>F system </a:t>
                          </a:r>
                          <a:r>
                            <a:rPr lang="en-US" sz="1400" baseline="0" dirty="0">
                              <a:solidFill>
                                <a:srgbClr val="161F4A"/>
                              </a:solidFill>
                              <a:latin typeface="+mn-lt"/>
                            </a:rPr>
                            <a:t>is OK. If water temp. is higher than 68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baseline="30000" dirty="0" smtClean="0">
                                  <a:solidFill>
                                    <a:srgbClr val="161F4A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161F4A"/>
                              </a:solidFill>
                              <a:latin typeface="+mn-lt"/>
                            </a:rPr>
                            <a:t>F then temp</a:t>
                          </a:r>
                          <a:r>
                            <a:rPr lang="en-US" sz="1400" baseline="0" dirty="0">
                              <a:solidFill>
                                <a:srgbClr val="161F4A"/>
                              </a:solidFill>
                              <a:latin typeface="+mn-lt"/>
                            </a:rPr>
                            <a:t>. sensor had failed</a:t>
                          </a:r>
                          <a:endParaRPr lang="en-US" sz="1400" b="0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940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Temperature sensor failed</a:t>
                          </a:r>
                        </a:p>
                        <a:p>
                          <a:pPr algn="l" fontAlgn="ctr"/>
                          <a:endParaRPr lang="en-US" sz="1400" b="0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Replace</a:t>
                          </a:r>
                          <a:r>
                            <a:rPr lang="en-US" sz="1400" b="0" i="0" u="none" strike="noStrike" baseline="0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 cartridge. Refer to relevant </a:t>
                          </a:r>
                          <a:r>
                            <a:rPr lang="en-US" sz="1400" b="0" i="0" u="none" strike="noStrike" baseline="0" dirty="0" err="1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Youtube</a:t>
                          </a:r>
                          <a:r>
                            <a:rPr lang="en-US" sz="1400" b="0" i="0" u="none" strike="noStrike" baseline="0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 video</a:t>
                          </a:r>
                          <a:endParaRPr lang="en-US" sz="1400" b="0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טבלה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309528"/>
                  </p:ext>
                </p:extLst>
              </p:nvPr>
            </p:nvGraphicFramePr>
            <p:xfrm>
              <a:off x="647699" y="2836436"/>
              <a:ext cx="7848601" cy="1765935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{0505E3EF-67EA-436B-97B2-0124C06EBD24}</a:tableStyleId>
                  </a:tblPr>
                  <a:tblGrid>
                    <a:gridCol w="29653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83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53365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600" b="1" u="none" strike="noStrike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Possible Causes</a:t>
                          </a:r>
                          <a:endParaRPr lang="en-US" sz="1600" b="1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600" b="1" u="none" strike="noStrike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What to do</a:t>
                          </a:r>
                          <a:endParaRPr lang="en-US" sz="1600" b="1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62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1027" t="-36170" r="-167556" b="-86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61423" t="-36170" r="-1873" b="-86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960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Temperature sensor failed</a:t>
                          </a:r>
                        </a:p>
                        <a:p>
                          <a:pPr algn="l" fontAlgn="ctr"/>
                          <a:endParaRPr lang="en-US" sz="1400" b="0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Replace</a:t>
                          </a:r>
                          <a:r>
                            <a:rPr lang="en-US" sz="1400" b="0" i="0" u="none" strike="noStrike" baseline="0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 cartridge. Refer to relevant </a:t>
                          </a:r>
                          <a:r>
                            <a:rPr lang="en-US" sz="1400" b="0" i="0" u="none" strike="noStrike" baseline="0" dirty="0" err="1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Youtube</a:t>
                          </a:r>
                          <a:r>
                            <a:rPr lang="en-US" sz="1400" b="0" i="0" u="none" strike="noStrike" baseline="0" dirty="0">
                              <a:solidFill>
                                <a:srgbClr val="161F4A"/>
                              </a:solidFill>
                              <a:effectLst/>
                              <a:latin typeface="+mn-lt"/>
                            </a:rPr>
                            <a:t> video</a:t>
                          </a:r>
                          <a:endParaRPr lang="en-US" sz="1400" b="0" i="0" u="none" strike="noStrike" dirty="0">
                            <a:solidFill>
                              <a:srgbClr val="161F4A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אליפסה 1"/>
          <p:cNvSpPr/>
          <p:nvPr/>
        </p:nvSpPr>
        <p:spPr>
          <a:xfrm flipV="1">
            <a:off x="7535703" y="345437"/>
            <a:ext cx="32400" cy="3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6">
            <a:extLst>
              <a:ext uri="{FF2B5EF4-FFF2-40B4-BE49-F238E27FC236}">
                <a16:creationId xmlns:a16="http://schemas.microsoft.com/office/drawing/2014/main" id="{27B54D31-32F5-4042-BDA7-7EE8ABD3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2800" i="0" dirty="0">
                <a:solidFill>
                  <a:schemeClr val="bg1"/>
                </a:solidFill>
                <a:latin typeface="+mj-lt"/>
              </a:rPr>
              <a:t>COLD WATER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7BF511F-F383-4926-97A2-20DFD21B0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48" y="1087549"/>
            <a:ext cx="1107996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5F05DF-6FE4-4220-9FB9-09A1AB8792B3}"/>
              </a:ext>
            </a:extLst>
          </p:cNvPr>
          <p:cNvSpPr txBox="1"/>
          <p:nvPr/>
        </p:nvSpPr>
        <p:spPr>
          <a:xfrm>
            <a:off x="1486214" y="1115929"/>
            <a:ext cx="63421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5596"/>
                </a:solidFill>
                <a:latin typeface="+mj-lt"/>
              </a:rPr>
              <a:t>LED Turns  On when:</a:t>
            </a:r>
          </a:p>
          <a:p>
            <a:r>
              <a:rPr lang="en-US" dirty="0">
                <a:solidFill>
                  <a:srgbClr val="161F4A"/>
                </a:solidFill>
                <a:latin typeface="+mj-lt"/>
              </a:rPr>
              <a:t>Measured Water temperature is below 68 </a:t>
            </a:r>
            <a:r>
              <a:rPr lang="en-US" baseline="30000" dirty="0">
                <a:solidFill>
                  <a:srgbClr val="161F4A"/>
                </a:solidFill>
                <a:latin typeface="+mj-lt"/>
              </a:rPr>
              <a:t>°</a:t>
            </a:r>
            <a:r>
              <a:rPr lang="en-US" dirty="0">
                <a:solidFill>
                  <a:srgbClr val="161F4A"/>
                </a:solidFill>
                <a:latin typeface="+mj-lt"/>
              </a:rPr>
              <a:t>F – </a:t>
            </a:r>
          </a:p>
          <a:p>
            <a:r>
              <a:rPr lang="en-US" dirty="0">
                <a:solidFill>
                  <a:srgbClr val="161F4A"/>
                </a:solidFill>
                <a:latin typeface="+mj-lt"/>
              </a:rPr>
              <a:t>When below 68 </a:t>
            </a:r>
            <a:r>
              <a:rPr lang="en-US" baseline="30000" dirty="0">
                <a:solidFill>
                  <a:srgbClr val="161F4A"/>
                </a:solidFill>
                <a:latin typeface="+mj-lt"/>
              </a:rPr>
              <a:t>°</a:t>
            </a:r>
            <a:r>
              <a:rPr lang="en-US" dirty="0">
                <a:solidFill>
                  <a:srgbClr val="161F4A"/>
                </a:solidFill>
                <a:latin typeface="+mj-lt"/>
              </a:rPr>
              <a:t>F/ 20</a:t>
            </a:r>
            <a:r>
              <a:rPr lang="en-US" baseline="30000" dirty="0">
                <a:solidFill>
                  <a:srgbClr val="161F4A"/>
                </a:solidFill>
                <a:latin typeface="+mj-lt"/>
              </a:rPr>
              <a:t> °</a:t>
            </a:r>
            <a:r>
              <a:rPr lang="en-US" dirty="0">
                <a:solidFill>
                  <a:srgbClr val="161F4A"/>
                </a:solidFill>
                <a:latin typeface="+mj-lt"/>
              </a:rPr>
              <a:t>c - max. chlorine output level – 50%</a:t>
            </a:r>
          </a:p>
          <a:p>
            <a:r>
              <a:rPr lang="en-US" dirty="0">
                <a:solidFill>
                  <a:srgbClr val="161F4A"/>
                </a:solidFill>
                <a:latin typeface="+mj-lt"/>
              </a:rPr>
              <a:t>When below 59 </a:t>
            </a:r>
            <a:r>
              <a:rPr lang="en-US" baseline="30000" dirty="0">
                <a:solidFill>
                  <a:srgbClr val="161F4A"/>
                </a:solidFill>
                <a:latin typeface="+mj-lt"/>
              </a:rPr>
              <a:t>°</a:t>
            </a:r>
            <a:r>
              <a:rPr lang="en-US" dirty="0">
                <a:solidFill>
                  <a:srgbClr val="161F4A"/>
                </a:solidFill>
                <a:latin typeface="+mj-lt"/>
              </a:rPr>
              <a:t>F/ 15 </a:t>
            </a:r>
            <a:r>
              <a:rPr lang="en-US" baseline="30000" dirty="0">
                <a:solidFill>
                  <a:srgbClr val="161F4A"/>
                </a:solidFill>
                <a:latin typeface="+mj-lt"/>
              </a:rPr>
              <a:t>°</a:t>
            </a:r>
            <a:r>
              <a:rPr lang="en-US" dirty="0">
                <a:solidFill>
                  <a:srgbClr val="161F4A"/>
                </a:solidFill>
                <a:latin typeface="+mj-lt"/>
              </a:rPr>
              <a:t>c - max. chlorine output level – 25%</a:t>
            </a:r>
            <a:endParaRPr lang="he-IL" dirty="0">
              <a:solidFill>
                <a:srgbClr val="161F4A"/>
              </a:solidFill>
              <a:latin typeface="+mj-lt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2DD1E17C-8513-4A87-8745-A1BCB387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2401" y="155738"/>
            <a:ext cx="1561775" cy="10464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מציין מיקום של מספר שקופית 4">
            <a:extLst>
              <a:ext uri="{FF2B5EF4-FFF2-40B4-BE49-F238E27FC236}">
                <a16:creationId xmlns:a16="http://schemas.microsoft.com/office/drawing/2014/main" id="{C1148C3F-1D05-49EA-A002-CEB7EAD29099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10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0310C-0CFE-FFD8-C29B-860A7C298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85208"/>
              </p:ext>
            </p:extLst>
          </p:nvPr>
        </p:nvGraphicFramePr>
        <p:xfrm>
          <a:off x="682884" y="2826481"/>
          <a:ext cx="7778232" cy="26289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768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161F4A"/>
                          </a:solidFill>
                          <a:effectLst/>
                        </a:rPr>
                        <a:t>Possible Causes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161F4A"/>
                          </a:solidFill>
                          <a:effectLst/>
                        </a:rPr>
                        <a:t>What to do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61F4A"/>
                          </a:solidFill>
                          <a:effectLst/>
                          <a:latin typeface="+mn-lt"/>
                          <a:ea typeface="PMingLiU"/>
                          <a:cs typeface="Arial"/>
                        </a:rPr>
                        <a:t>Scale build-up inside the cartridge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161F4A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61F4A"/>
                          </a:solidFill>
                          <a:effectLst/>
                          <a:latin typeface="+mn-lt"/>
                          <a:ea typeface="PMingLiU"/>
                          <a:cs typeface="Arial"/>
                        </a:rPr>
                        <a:t>Clean cartridge, 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efer to relevant chapter in manual or appropriate YouTube video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Low salinity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Increase salinity levels to 3500-4000 ppm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61F4A"/>
                          </a:solidFill>
                          <a:effectLst/>
                          <a:latin typeface="+mn-lt"/>
                          <a:ea typeface="PMingLiU"/>
                          <a:cs typeface="Arial"/>
                        </a:rPr>
                        <a:t>Worn cartridge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If none of the above resolves the problem replace the </a:t>
                      </a:r>
                      <a:r>
                        <a:rPr lang="en-US" sz="1400" dirty="0">
                          <a:solidFill>
                            <a:srgbClr val="161F4A"/>
                          </a:solidFill>
                          <a:effectLst/>
                          <a:latin typeface="+mn-lt"/>
                          <a:ea typeface="PMingLiU"/>
                          <a:cs typeface="Arial"/>
                        </a:rPr>
                        <a:t>cartridge w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ith a new one. Refer to relevant  YouTube video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אליפסה 10"/>
          <p:cNvSpPr/>
          <p:nvPr/>
        </p:nvSpPr>
        <p:spPr>
          <a:xfrm flipV="1">
            <a:off x="7535703" y="345437"/>
            <a:ext cx="32400" cy="3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6">
            <a:extLst>
              <a:ext uri="{FF2B5EF4-FFF2-40B4-BE49-F238E27FC236}">
                <a16:creationId xmlns:a16="http://schemas.microsoft.com/office/drawing/2014/main" id="{9117F9FC-A277-49AE-9DDF-C1D11804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2800" i="0" dirty="0">
                <a:solidFill>
                  <a:schemeClr val="bg1"/>
                </a:solidFill>
                <a:latin typeface="+mj-lt"/>
              </a:rPr>
              <a:t>CLEAN CELL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531186E-EC46-4789-A81D-6EF637F1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48" y="1088887"/>
            <a:ext cx="1107996" cy="11053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C6DA4B-3EAD-49E5-A5C7-4B4589CB4651}"/>
              </a:ext>
            </a:extLst>
          </p:cNvPr>
          <p:cNvSpPr txBox="1"/>
          <p:nvPr/>
        </p:nvSpPr>
        <p:spPr>
          <a:xfrm>
            <a:off x="1486214" y="1115929"/>
            <a:ext cx="702913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5596"/>
                </a:solidFill>
                <a:latin typeface="+mj-lt"/>
              </a:rPr>
              <a:t>LED Turns On when:</a:t>
            </a:r>
          </a:p>
          <a:p>
            <a:r>
              <a:rPr lang="en-US" dirty="0">
                <a:solidFill>
                  <a:srgbClr val="161F4A"/>
                </a:solidFill>
                <a:latin typeface="+mj-lt"/>
              </a:rPr>
              <a:t>Chlorine output level doesn’t reach the set point and the following parameters are OK: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61F4A"/>
                </a:solidFill>
                <a:latin typeface="+mj-lt"/>
              </a:rPr>
              <a:t>Salinity levels above 2400 ppm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61F4A"/>
                </a:solidFill>
                <a:latin typeface="+mj-lt"/>
              </a:rPr>
              <a:t>Water temperature above 68 °F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B1CF36D6-87C9-4403-A2EF-0FDB3D276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2401" y="155738"/>
            <a:ext cx="1561775" cy="10464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מציין מיקום של מספר שקופית 4">
            <a:extLst>
              <a:ext uri="{FF2B5EF4-FFF2-40B4-BE49-F238E27FC236}">
                <a16:creationId xmlns:a16="http://schemas.microsoft.com/office/drawing/2014/main" id="{1D31A06F-62E4-48AA-AD38-D870A79FBB02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11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0B6F52-C577-ED8D-2BFB-E8D2817C2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97616"/>
              </p:ext>
            </p:extLst>
          </p:nvPr>
        </p:nvGraphicFramePr>
        <p:xfrm>
          <a:off x="678413" y="2841721"/>
          <a:ext cx="7787173" cy="26289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81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Possible Causes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What to do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3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PMingLiU"/>
                          <a:cs typeface="Arial"/>
                        </a:rPr>
                        <a:t>Scale build-up inside the cartridge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PMingLiU"/>
                        <a:cs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PMingLiU"/>
                          <a:cs typeface="Arial"/>
                        </a:rPr>
                        <a:t>Clean cartridge,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PMingLiU"/>
                          <a:cs typeface="Arial"/>
                        </a:rPr>
                        <a:t> r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efer to relevant chapter in manual or appropriate YouTube video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8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 salinity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Increase the salinity levels to 3500-4000 ppm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3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Blades are worn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 none of the above resolves the problem replace the cartridge with a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new one (check warranty). Refer to relevant YouTube video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אליפסה 10"/>
          <p:cNvSpPr/>
          <p:nvPr/>
        </p:nvSpPr>
        <p:spPr>
          <a:xfrm flipV="1">
            <a:off x="7535703" y="345437"/>
            <a:ext cx="32400" cy="3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כותרת 6">
            <a:extLst>
              <a:ext uri="{FF2B5EF4-FFF2-40B4-BE49-F238E27FC236}">
                <a16:creationId xmlns:a16="http://schemas.microsoft.com/office/drawing/2014/main" id="{02688B85-406E-4F6D-83C4-DEBDE30D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2800" i="0" dirty="0">
                <a:solidFill>
                  <a:schemeClr val="bg1"/>
                </a:solidFill>
                <a:latin typeface="+mj-lt"/>
              </a:rPr>
              <a:t>CELL LIFE LOW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11D8A83-A57B-4B64-BCC4-405FFD10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886" y="1088887"/>
            <a:ext cx="1105319" cy="11053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088E8B-8DE5-4E8A-8082-94A0DBE6FCE7}"/>
              </a:ext>
            </a:extLst>
          </p:cNvPr>
          <p:cNvSpPr txBox="1"/>
          <p:nvPr/>
        </p:nvSpPr>
        <p:spPr>
          <a:xfrm>
            <a:off x="1486214" y="1115929"/>
            <a:ext cx="702913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5596"/>
                </a:solidFill>
                <a:latin typeface="+mj-lt"/>
              </a:rPr>
              <a:t>LED Turns On when:</a:t>
            </a:r>
          </a:p>
          <a:p>
            <a:r>
              <a:rPr lang="en-US" dirty="0">
                <a:solidFill>
                  <a:srgbClr val="161F4A"/>
                </a:solidFill>
                <a:latin typeface="+mj-lt"/>
              </a:rPr>
              <a:t>Cell operating hours above 8000, Chlorine output level doesn’t reach the set point and the following parameters exist: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61F4A"/>
                </a:solidFill>
                <a:latin typeface="+mj-lt"/>
              </a:rPr>
              <a:t>Salinity levels above 2400 ppm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61F4A"/>
                </a:solidFill>
                <a:latin typeface="+mj-lt"/>
              </a:rPr>
              <a:t>Temperature water above 68 °F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B0D3C638-BBC3-4489-932F-607B8DDE5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2401" y="155738"/>
            <a:ext cx="1561775" cy="10464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מציין מיקום של מספר שקופית 4">
            <a:extLst>
              <a:ext uri="{FF2B5EF4-FFF2-40B4-BE49-F238E27FC236}">
                <a16:creationId xmlns:a16="http://schemas.microsoft.com/office/drawing/2014/main" id="{F91B35C3-5802-44AF-8170-5AAE2BC67254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12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AF440A-F5CD-2A17-5645-7A5ED7BD1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0483"/>
              </p:ext>
            </p:extLst>
          </p:nvPr>
        </p:nvGraphicFramePr>
        <p:xfrm>
          <a:off x="666749" y="2762328"/>
          <a:ext cx="7848601" cy="267436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83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Possible Causes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What to do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Incorrect assemble of the power box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Assemble correct 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PMingLiU"/>
                          <a:cs typeface="Arial"/>
                        </a:rPr>
                        <a:t>r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efer to relevant chapter in “clean cartridge”  YouTube video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63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Debris is stuck in the electrical connection of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cartridge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PMingLiU"/>
                        <a:cs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PMingLiU"/>
                          <a:cs typeface="Arial"/>
                        </a:rPr>
                        <a:t>Clean cartridge,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PMingLiU"/>
                          <a:cs typeface="Arial"/>
                        </a:rPr>
                        <a:t> r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efer to relevant chapter in manual or appropriate YouTube video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 problem between the cartridge and control box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Replace the cartridge, if proble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 is not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resolved replace the control box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כותרת 6">
            <a:extLst>
              <a:ext uri="{FF2B5EF4-FFF2-40B4-BE49-F238E27FC236}">
                <a16:creationId xmlns:a16="http://schemas.microsoft.com/office/drawing/2014/main" id="{FE015DD7-534C-4C69-A63B-CEFBBF08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2800" i="0" dirty="0">
                <a:solidFill>
                  <a:schemeClr val="bg1"/>
                </a:solidFill>
                <a:latin typeface="+mj-lt"/>
              </a:rPr>
              <a:t>           SYSTEM ERROR (blinking) LED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74D6735-D470-45D2-A2CC-6AB6F968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886" y="1088887"/>
            <a:ext cx="1105319" cy="11053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6504F-F4C5-4195-8EEE-23B3B90491CA}"/>
              </a:ext>
            </a:extLst>
          </p:cNvPr>
          <p:cNvSpPr txBox="1"/>
          <p:nvPr/>
        </p:nvSpPr>
        <p:spPr>
          <a:xfrm>
            <a:off x="1486214" y="1264341"/>
            <a:ext cx="70291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5596"/>
                </a:solidFill>
                <a:latin typeface="+mj-lt"/>
              </a:rPr>
              <a:t>LED is Blinking when:</a:t>
            </a:r>
          </a:p>
          <a:p>
            <a:r>
              <a:rPr lang="en-US" dirty="0">
                <a:latin typeface="+mj-lt"/>
              </a:rPr>
              <a:t>No communication is detected between the cartridge and control box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47E73BC-2C20-4284-8BA7-6A60AE19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0606" y="150075"/>
            <a:ext cx="1505364" cy="10577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מציין מיקום של מספר שקופית 4">
            <a:extLst>
              <a:ext uri="{FF2B5EF4-FFF2-40B4-BE49-F238E27FC236}">
                <a16:creationId xmlns:a16="http://schemas.microsoft.com/office/drawing/2014/main" id="{B11208DF-EC26-4640-9AFD-68BE0003B0BA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13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3DD707-0069-8D4A-873F-041F29D772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46367"/>
              </p:ext>
            </p:extLst>
          </p:nvPr>
        </p:nvGraphicFramePr>
        <p:xfrm>
          <a:off x="666749" y="2369660"/>
          <a:ext cx="7848601" cy="3714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83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161F4A"/>
                          </a:solidFill>
                          <a:effectLst/>
                        </a:rPr>
                        <a:t>Possible Causes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161F4A"/>
                          </a:solidFill>
                          <a:effectLst/>
                        </a:rPr>
                        <a:t>What to do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9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Salinity High, too much salt has been added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Test salt levels in pool water, if high, it is recommended to drain part of the pool water and refill with fresh water</a:t>
                      </a:r>
                      <a:endParaRPr lang="en-US" sz="1400" dirty="0">
                        <a:solidFill>
                          <a:srgbClr val="161F4A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Low salt levels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Manually check the salinity of pool water with a stick. If needed, add salt according to the  salinity table in the manual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Debris in electrical connector of the cartridge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Disconnect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 the control box </a:t>
                      </a: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from cartridge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and visually inspect the electrical connector. In case debris has settled there, gently remove it and re-attach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Worn cell/scale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 build up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Visually inspect the cartridge to see if blades are dirty or damaged. If dirty, clean cartridge. 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Refer  to relevant chapter in manual or appropriate YouTube video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A more profound error occurred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Dismantle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 the power box and turn on if the System Error LED is </a:t>
                      </a:r>
                      <a:r>
                        <a:rPr lang="en-US" sz="1400" b="1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not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 blinking replace the power box. If it is blinking - 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Replace the cartridge, if the problem isn’t resolved  - replace the control box . 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Refer to relevant YouTube videos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כותרת 6">
            <a:extLst>
              <a:ext uri="{FF2B5EF4-FFF2-40B4-BE49-F238E27FC236}">
                <a16:creationId xmlns:a16="http://schemas.microsoft.com/office/drawing/2014/main" id="{030A6C5E-0BAB-4CD5-90CA-2CC4A614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2800" i="0" dirty="0">
                <a:solidFill>
                  <a:schemeClr val="bg1"/>
                </a:solidFill>
                <a:latin typeface="+mj-lt"/>
              </a:rPr>
              <a:t>          SYSTEM ERROR (constant) LED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A44FC6F-9A21-4F17-93AA-7BC3CBA1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886" y="1088887"/>
            <a:ext cx="1105319" cy="11053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D7D8D4-E957-422B-A45E-7FF176509861}"/>
              </a:ext>
            </a:extLst>
          </p:cNvPr>
          <p:cNvSpPr txBox="1"/>
          <p:nvPr/>
        </p:nvSpPr>
        <p:spPr>
          <a:xfrm>
            <a:off x="1486214" y="1264341"/>
            <a:ext cx="70291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5596"/>
                </a:solidFill>
                <a:latin typeface="+mj-lt"/>
              </a:rPr>
              <a:t>Turns on when:</a:t>
            </a:r>
          </a:p>
          <a:p>
            <a:r>
              <a:rPr lang="en-US" dirty="0">
                <a:solidFill>
                  <a:srgbClr val="161F4A"/>
                </a:solidFill>
                <a:latin typeface="+mj-lt"/>
              </a:rPr>
              <a:t>The control box can’t deliver power (current) to the cartridge.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A8947BE9-3EE1-46F2-8F32-2B0130CC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0606" y="150075"/>
            <a:ext cx="1505364" cy="10577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מציין מיקום של מספר שקופית 4">
            <a:extLst>
              <a:ext uri="{FF2B5EF4-FFF2-40B4-BE49-F238E27FC236}">
                <a16:creationId xmlns:a16="http://schemas.microsoft.com/office/drawing/2014/main" id="{DBC209E1-6D3E-4BAE-A757-CFC663C18B89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14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76A0C-1640-28F1-7283-D958AA5B5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6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4558"/>
              </p:ext>
            </p:extLst>
          </p:nvPr>
        </p:nvGraphicFramePr>
        <p:xfrm>
          <a:off x="647699" y="2044545"/>
          <a:ext cx="7848601" cy="197290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83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Possible Causes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What to do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 is turned off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Turn the system 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Power supply is disconnected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plug into socket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Circulation pump is off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 should be wired in such a way that it operates only when the circulation pump is on, verify that pump is in fact operating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malfunction in the unit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Replace control box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כותרת 6">
            <a:extLst>
              <a:ext uri="{FF2B5EF4-FFF2-40B4-BE49-F238E27FC236}">
                <a16:creationId xmlns:a16="http://schemas.microsoft.com/office/drawing/2014/main" id="{5226CEEE-3D1D-40B7-ADB2-FFA30C2A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2800" i="0" dirty="0">
                <a:solidFill>
                  <a:schemeClr val="bg1"/>
                </a:solidFill>
                <a:latin typeface="+mj-lt"/>
              </a:rPr>
              <a:t>No Display (power supply does not turn on)</a:t>
            </a:r>
          </a:p>
        </p:txBody>
      </p:sp>
      <p:sp>
        <p:nvSpPr>
          <p:cNvPr id="7" name="מציין מיקום של מספר שקופית 4">
            <a:extLst>
              <a:ext uri="{FF2B5EF4-FFF2-40B4-BE49-F238E27FC236}">
                <a16:creationId xmlns:a16="http://schemas.microsoft.com/office/drawing/2014/main" id="{ABFBACF2-3A54-4048-A81A-EFE60ED14DFB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15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64ED67-83F4-75D1-4E61-B42BA024C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666753"/>
              </p:ext>
            </p:extLst>
          </p:nvPr>
        </p:nvGraphicFramePr>
        <p:xfrm>
          <a:off x="647700" y="1540782"/>
          <a:ext cx="7848600" cy="45186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65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Possible Causes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What to do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Display</a:t>
                      </a:r>
                      <a:r>
                        <a:rPr lang="en-US" sz="1600" b="1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 (LED)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level set too low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Press the "+" button to set the output level to a higher setting</a:t>
                      </a:r>
                    </a:p>
                    <a:p>
                      <a:pPr algn="just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 pool water temperature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case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Cold Water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LED is on refer to slide 9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enough salt due to heavy rain, initial miscalculations etc.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case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 Salt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LED is on, refer to the Low Salt warning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slide 8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Overheating protection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extreme conditions, when the unit identifies overheating it will automatically reduce chlorine production to protect itself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Scale build-up inside cartridge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Clean cartridge,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 to relevant chapter in manual or appropriate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Youtube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video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Worn cartridge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 none of the above resolves the problem the cartridge may be worn and requires replacing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79" y="782555"/>
            <a:ext cx="1103014" cy="6285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כותרת 6">
            <a:extLst>
              <a:ext uri="{FF2B5EF4-FFF2-40B4-BE49-F238E27FC236}">
                <a16:creationId xmlns:a16="http://schemas.microsoft.com/office/drawing/2014/main" id="{8A381756-EAE4-435F-B34E-064CE719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2800" i="0" dirty="0">
                <a:solidFill>
                  <a:schemeClr val="bg1"/>
                </a:solidFill>
                <a:latin typeface="+mj-lt"/>
              </a:rPr>
              <a:t>Chlorine Output levels does not reach 100% 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4741229A-E774-4B5D-BD62-FF1A78A9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1340" y="2472099"/>
            <a:ext cx="522759" cy="5227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E0500625-E915-4C76-B001-DCFEBB0D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1340" y="3081194"/>
            <a:ext cx="522759" cy="5227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A0BF3A67-4815-4ED4-A2B1-A1569D73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0074" y="4603860"/>
            <a:ext cx="524025" cy="5227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מציין מיקום של מספר שקופית 4">
            <a:extLst>
              <a:ext uri="{FF2B5EF4-FFF2-40B4-BE49-F238E27FC236}">
                <a16:creationId xmlns:a16="http://schemas.microsoft.com/office/drawing/2014/main" id="{877149AC-4A13-4EA0-B87E-25328DACAF06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16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19CEAB-F00D-0833-9471-2548A0C22D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69796"/>
              </p:ext>
            </p:extLst>
          </p:nvPr>
        </p:nvGraphicFramePr>
        <p:xfrm>
          <a:off x="647698" y="1283038"/>
          <a:ext cx="7848601" cy="112585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83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Possible Causes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What to do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7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Side/Top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nut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leaking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Tight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nut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72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Replace the O-ring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98253"/>
              </p:ext>
            </p:extLst>
          </p:nvPr>
        </p:nvGraphicFramePr>
        <p:xfrm>
          <a:off x="647698" y="4286404"/>
          <a:ext cx="7848601" cy="68961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83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Possible Causes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What to do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problem – Old version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Replace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control box and the O-ring to the latest version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כותרת 6">
            <a:extLst>
              <a:ext uri="{FF2B5EF4-FFF2-40B4-BE49-F238E27FC236}">
                <a16:creationId xmlns:a16="http://schemas.microsoft.com/office/drawing/2014/main" id="{36456FFA-6280-4F19-A3E5-DCDEE30A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2800" i="0" dirty="0">
                <a:solidFill>
                  <a:schemeClr val="bg1"/>
                </a:solidFill>
                <a:latin typeface="+mj-lt"/>
              </a:rPr>
              <a:t>LEAKING</a:t>
            </a:r>
          </a:p>
        </p:txBody>
      </p:sp>
      <p:sp>
        <p:nvSpPr>
          <p:cNvPr id="11" name="כותרת 6">
            <a:extLst>
              <a:ext uri="{FF2B5EF4-FFF2-40B4-BE49-F238E27FC236}">
                <a16:creationId xmlns:a16="http://schemas.microsoft.com/office/drawing/2014/main" id="{32A4C294-FEA6-43ED-B542-685B0A1B3200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9144000" cy="407011"/>
          </a:xfrm>
          <a:prstGeom prst="rect">
            <a:avLst/>
          </a:prstGeo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sz="2800" b="1" i="1" kern="1200">
                <a:solidFill>
                  <a:srgbClr val="161F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800" i="0" dirty="0">
                <a:solidFill>
                  <a:schemeClr val="bg1"/>
                </a:solidFill>
                <a:latin typeface="+mj-lt"/>
              </a:rPr>
              <a:t>TOP NUT CRACKED/BROKEN</a:t>
            </a:r>
          </a:p>
        </p:txBody>
      </p:sp>
      <p:sp>
        <p:nvSpPr>
          <p:cNvPr id="12" name="מציין מיקום של מספר שקופית 4">
            <a:extLst>
              <a:ext uri="{FF2B5EF4-FFF2-40B4-BE49-F238E27FC236}">
                <a16:creationId xmlns:a16="http://schemas.microsoft.com/office/drawing/2014/main" id="{AD843D0F-8ADD-4A26-88D7-04DAB10BF911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17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22FC12-14AD-F80F-55CD-9B5DE88F0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0" y="3872202"/>
            <a:ext cx="9144000" cy="550507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s-MX" sz="4400" dirty="0" err="1">
                <a:solidFill>
                  <a:schemeClr val="bg1"/>
                </a:solidFill>
                <a:latin typeface="+mn-lt"/>
              </a:rPr>
              <a:t>Thank</a:t>
            </a:r>
            <a:r>
              <a:rPr lang="es-MX" sz="4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MX" sz="4400" dirty="0" err="1">
                <a:solidFill>
                  <a:schemeClr val="bg1"/>
                </a:solidFill>
                <a:latin typeface="+mn-lt"/>
              </a:rPr>
              <a:t>you</a:t>
            </a:r>
            <a:r>
              <a:rPr lang="es-MX" sz="4400" dirty="0">
                <a:solidFill>
                  <a:schemeClr val="bg1"/>
                </a:solidFill>
                <a:latin typeface="+mn-lt"/>
              </a:rPr>
              <a:t>!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4AF3B3-DE73-90A9-CC25-48CE05A8F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17" y="2202024"/>
            <a:ext cx="2413965" cy="11203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31C6E2-0816-2AC0-D601-E7D8615E2E3B}"/>
              </a:ext>
            </a:extLst>
          </p:cNvPr>
          <p:cNvSpPr txBox="1">
            <a:spLocks/>
          </p:cNvSpPr>
          <p:nvPr/>
        </p:nvSpPr>
        <p:spPr>
          <a:xfrm>
            <a:off x="157397" y="63063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10035E-DA69-40F9-BD32-034B1CD2D2B5}" type="slidenum">
              <a:rPr lang="he-IL" smtClean="0"/>
              <a:pPr/>
              <a:t>2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84FB1-495A-3959-8CA1-A0CAE3589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3686" y="0"/>
            <a:ext cx="6455833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7C852-41F0-D4B5-5276-E9AFCFD17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60" y="2116827"/>
            <a:ext cx="4924975" cy="4302256"/>
          </a:xfrm>
          <a:prstGeom prst="rect">
            <a:avLst/>
          </a:prstGeom>
        </p:spPr>
      </p:pic>
      <p:sp>
        <p:nvSpPr>
          <p:cNvPr id="7" name="כותרת 6">
            <a:extLst>
              <a:ext uri="{FF2B5EF4-FFF2-40B4-BE49-F238E27FC236}">
                <a16:creationId xmlns:a16="http://schemas.microsoft.com/office/drawing/2014/main" id="{6C1A8C34-5FD9-4301-C089-4E191EDABDDE}"/>
              </a:ext>
            </a:extLst>
          </p:cNvPr>
          <p:cNvSpPr txBox="1">
            <a:spLocks/>
          </p:cNvSpPr>
          <p:nvPr/>
        </p:nvSpPr>
        <p:spPr>
          <a:xfrm>
            <a:off x="2473144" y="289208"/>
            <a:ext cx="6670856" cy="407011"/>
          </a:xfrm>
          <a:prstGeom prst="rect">
            <a:avLst/>
          </a:prstGeo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 lnSpcReduction="20000"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sz="2800" b="1" i="1" kern="1200">
                <a:solidFill>
                  <a:srgbClr val="161F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b="0" i="0" dirty="0">
                <a:solidFill>
                  <a:schemeClr val="bg1"/>
                </a:solidFill>
                <a:latin typeface="+mn-lt"/>
              </a:rPr>
              <a:t>Revolutionary in-line salt chlorinator</a:t>
            </a:r>
            <a:endParaRPr lang="en-US" b="0" i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DA42EE50-3719-039F-1936-E3596F5E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9438" y="985427"/>
            <a:ext cx="2954223" cy="112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222F77-B869-59B7-F401-26A69F216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85" y="5650180"/>
            <a:ext cx="1650350" cy="765963"/>
          </a:xfrm>
          <a:prstGeom prst="rect">
            <a:avLst/>
          </a:prstGeom>
        </p:spPr>
      </p:pic>
      <p:sp>
        <p:nvSpPr>
          <p:cNvPr id="15" name="מציין מיקום של מספר שקופית 4">
            <a:extLst>
              <a:ext uri="{FF2B5EF4-FFF2-40B4-BE49-F238E27FC236}">
                <a16:creationId xmlns:a16="http://schemas.microsoft.com/office/drawing/2014/main" id="{29410964-173D-04B0-DC91-B311F9882C35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2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86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1CF6BF63-DA5D-C1E5-7461-76F1AE2297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0915" y="1204763"/>
                <a:ext cx="4848280" cy="5436859"/>
              </a:xfrm>
              <a:prstGeom prst="rect">
                <a:avLst/>
              </a:prstGeom>
            </p:spPr>
            <p:txBody>
              <a:bodyPr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“All-in-one” device – encases all peripheral accessories </a:t>
                </a:r>
              </a:p>
              <a:p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Simplest installation in the market</a:t>
                </a:r>
              </a:p>
              <a:p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Designed to work with variable speed pumps</a:t>
                </a:r>
              </a:p>
              <a:p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Bi-Directional flow protection</a:t>
                </a:r>
              </a:p>
              <a:p>
                <a:pPr marL="285750" indent="-285750"/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Full range input voltage 110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161F4A"/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220 Vac</a:t>
                </a:r>
              </a:p>
              <a:p>
                <a:pPr marL="285750" indent="-285750"/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Built in salinity and water temperature sensors</a:t>
                </a:r>
              </a:p>
              <a:p>
                <a:pPr marL="285750" indent="-285750"/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Replaceable electrolysis cartridge</a:t>
                </a:r>
              </a:p>
              <a:p>
                <a:pPr marL="285750" indent="-285750"/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Double “low flow” protection mechanism</a:t>
                </a:r>
                <a:r>
                  <a:rPr lang="he-IL" dirty="0">
                    <a:solidFill>
                      <a:srgbClr val="161F4A"/>
                    </a:solidFill>
                    <a:latin typeface="+mj-lt"/>
                  </a:rPr>
                  <a:t> </a:t>
                </a:r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(min. 20 GPM / 5 m</a:t>
                </a:r>
                <a:r>
                  <a:rPr lang="en-US" baseline="30000" dirty="0">
                    <a:solidFill>
                      <a:srgbClr val="161F4A"/>
                    </a:solidFill>
                    <a:latin typeface="+mj-lt"/>
                  </a:rPr>
                  <a:t>3</a:t>
                </a:r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/</a:t>
                </a:r>
                <a:r>
                  <a:rPr lang="en-US" dirty="0" err="1">
                    <a:solidFill>
                      <a:srgbClr val="161F4A"/>
                    </a:solidFill>
                    <a:latin typeface="+mj-lt"/>
                  </a:rPr>
                  <a:t>hr</a:t>
                </a:r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)</a:t>
                </a:r>
                <a:endParaRPr lang="en-GB" dirty="0">
                  <a:solidFill>
                    <a:srgbClr val="161F4A"/>
                  </a:solidFill>
                  <a:latin typeface="+mj-lt"/>
                </a:endParaRPr>
              </a:p>
              <a:p>
                <a:pPr marL="285750" indent="-285750"/>
                <a:r>
                  <a:rPr lang="en-US" dirty="0">
                    <a:solidFill>
                      <a:srgbClr val="161F4A"/>
                    </a:solidFill>
                    <a:latin typeface="+mj-lt"/>
                  </a:rPr>
                  <a:t>Three models E18, E40, E60 – fits different pool size 18,000-60,000 gal/ 50m3- 150m3</a:t>
                </a:r>
                <a:endParaRPr lang="en-GB" dirty="0">
                  <a:solidFill>
                    <a:srgbClr val="161F4A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1CF6BF63-DA5D-C1E5-7461-76F1AE229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15" y="1204763"/>
                <a:ext cx="4848280" cy="5436859"/>
              </a:xfrm>
              <a:prstGeom prst="rect">
                <a:avLst/>
              </a:prstGeom>
              <a:blipFill>
                <a:blip r:embed="rId2"/>
                <a:stretch>
                  <a:fillRect l="-1256" t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C28F38-61DA-5CD4-2746-117B604A5F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11696" r="17382" b="5315"/>
          <a:stretch/>
        </p:blipFill>
        <p:spPr>
          <a:xfrm>
            <a:off x="48821" y="2055145"/>
            <a:ext cx="3759200" cy="3155611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DAE750B8-0B56-4259-B163-FA3F6D0BD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121"/>
            <a:ext cx="4147477" cy="1198879"/>
          </a:xfrm>
          <a:prstGeom prst="rect">
            <a:avLst/>
          </a:prstGeom>
        </p:spPr>
      </p:pic>
      <p:sp>
        <p:nvSpPr>
          <p:cNvPr id="7" name="כותרת 6">
            <a:extLst>
              <a:ext uri="{FF2B5EF4-FFF2-40B4-BE49-F238E27FC236}">
                <a16:creationId xmlns:a16="http://schemas.microsoft.com/office/drawing/2014/main" id="{E3E9E88A-B200-DCA0-6515-20A65167DCA3}"/>
              </a:ext>
            </a:extLst>
          </p:cNvPr>
          <p:cNvSpPr txBox="1">
            <a:spLocks/>
          </p:cNvSpPr>
          <p:nvPr/>
        </p:nvSpPr>
        <p:spPr>
          <a:xfrm>
            <a:off x="2473144" y="289208"/>
            <a:ext cx="6670856" cy="407011"/>
          </a:xfrm>
          <a:prstGeom prst="rect">
            <a:avLst/>
          </a:prstGeo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sz="2800" b="1" i="1" kern="1200">
                <a:solidFill>
                  <a:srgbClr val="161F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sz="2300" b="0" i="0" dirty="0">
                <a:solidFill>
                  <a:schemeClr val="bg1"/>
                </a:solidFill>
                <a:latin typeface="+mn-lt"/>
              </a:rPr>
              <a:t>Leading the next </a:t>
            </a:r>
            <a:r>
              <a:rPr lang="en-GB" sz="2200" b="0" i="0" dirty="0">
                <a:solidFill>
                  <a:schemeClr val="bg1"/>
                </a:solidFill>
                <a:latin typeface="+mn-lt"/>
              </a:rPr>
              <a:t>generation</a:t>
            </a:r>
            <a:r>
              <a:rPr lang="en-GB" sz="2300" b="0" i="0" dirty="0">
                <a:solidFill>
                  <a:schemeClr val="bg1"/>
                </a:solidFill>
                <a:latin typeface="+mn-lt"/>
              </a:rPr>
              <a:t> of pool sanitizing systems</a:t>
            </a:r>
            <a:endParaRPr lang="en-US" sz="23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466F41-3D19-6279-E0FD-3AD7FB9E3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B37554D-AE92-38AB-507D-C93FD66F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99" y="1204763"/>
            <a:ext cx="2796677" cy="10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ציין מיקום של מספר שקופית 4">
            <a:extLst>
              <a:ext uri="{FF2B5EF4-FFF2-40B4-BE49-F238E27FC236}">
                <a16:creationId xmlns:a16="http://schemas.microsoft.com/office/drawing/2014/main" id="{65900EF9-6C56-0660-FC87-B3EE0FD76994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3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41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6111" y="2742048"/>
            <a:ext cx="4414603" cy="236524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61F4A"/>
                </a:solidFill>
                <a:latin typeface="+mj-lt"/>
              </a:rPr>
              <a:t>One pipe to cut and glue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61F4A"/>
                </a:solidFill>
                <a:latin typeface="+mj-lt"/>
              </a:rPr>
              <a:t>Unique sliding slots for quick cartridge removal (no need to remove the entire device from the line)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61F4A"/>
                </a:solidFill>
                <a:latin typeface="+mj-lt"/>
              </a:rPr>
              <a:t>Built in service and maintenance alerts. Easy to know when to clean/replace the cartridge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61F4A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61F4A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>
              <a:solidFill>
                <a:srgbClr val="161F4A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161F4A"/>
              </a:solidFill>
              <a:latin typeface="+mj-lt"/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defTabSz="685800" eaLnBrk="1" hangingPunct="1">
              <a:lnSpc>
                <a:spcPct val="90000"/>
              </a:lnSpc>
            </a:pPr>
            <a:r>
              <a:rPr lang="en-GB" sz="2500" b="0" i="0" dirty="0">
                <a:solidFill>
                  <a:schemeClr val="bg1"/>
                </a:solidFill>
                <a:latin typeface="+mn-lt"/>
              </a:rPr>
              <a:t>Designed with the pool owner in mind</a:t>
            </a:r>
            <a:endParaRPr lang="en-US" sz="25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363" y="1315480"/>
            <a:ext cx="3131237" cy="11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65" y="1209041"/>
            <a:ext cx="3736938" cy="5097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4ECC021-A484-43FA-B837-B7768D1AB716}"/>
              </a:ext>
            </a:extLst>
          </p:cNvPr>
          <p:cNvGrpSpPr/>
          <p:nvPr/>
        </p:nvGrpSpPr>
        <p:grpSpPr>
          <a:xfrm>
            <a:off x="4391410" y="1342884"/>
            <a:ext cx="4109952" cy="2811741"/>
            <a:chOff x="4391410" y="1342884"/>
            <a:chExt cx="4109952" cy="2811741"/>
          </a:xfrm>
        </p:grpSpPr>
        <p:grpSp>
          <p:nvGrpSpPr>
            <p:cNvPr id="10" name="Group 9"/>
            <p:cNvGrpSpPr/>
            <p:nvPr/>
          </p:nvGrpSpPr>
          <p:grpSpPr>
            <a:xfrm>
              <a:off x="4723603" y="4100496"/>
              <a:ext cx="1655737" cy="54129"/>
              <a:chOff x="5284465" y="3829051"/>
              <a:chExt cx="1504952" cy="4571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5284465" y="3857625"/>
                <a:ext cx="147828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6743698" y="382905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635582" y="3725589"/>
              <a:ext cx="989249" cy="39816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000" b="1" dirty="0"/>
                <a:t>Bi-directional flow sensor</a:t>
              </a:r>
              <a:endParaRPr lang="he-IL" sz="1000" b="1" dirty="0"/>
            </a:p>
          </p:txBody>
        </p:sp>
        <p:grpSp>
          <p:nvGrpSpPr>
            <p:cNvPr id="12" name="Group 11"/>
            <p:cNvGrpSpPr/>
            <p:nvPr/>
          </p:nvGrpSpPr>
          <p:grpSpPr>
            <a:xfrm rot="10800000">
              <a:off x="7001810" y="3789631"/>
              <a:ext cx="1146443" cy="54129"/>
              <a:chOff x="5747379" y="3988747"/>
              <a:chExt cx="1042038" cy="4571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5747379" y="4007340"/>
                <a:ext cx="101537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743698" y="398874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079119" y="3445667"/>
              <a:ext cx="1422243" cy="39816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000" b="1" dirty="0"/>
                <a:t>Built in temperature &amp; salinity sensors</a:t>
              </a:r>
              <a:endParaRPr lang="he-IL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8611" y="2959070"/>
              <a:ext cx="1479688" cy="39816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000" b="1" dirty="0"/>
                <a:t>Replaceable electrolysis cartridge</a:t>
              </a:r>
              <a:endParaRPr lang="he-IL" sz="10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947756" y="3368977"/>
              <a:ext cx="1197598" cy="54129"/>
              <a:chOff x="5488204" y="3211188"/>
              <a:chExt cx="1088535" cy="4571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5488204" y="3231498"/>
                <a:ext cx="103707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6531020" y="321118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723603" y="1601814"/>
              <a:ext cx="1146443" cy="54129"/>
              <a:chOff x="5747379" y="3829051"/>
              <a:chExt cx="1042038" cy="4571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5747379" y="3857625"/>
                <a:ext cx="101537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6743698" y="382905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91410" y="1342884"/>
              <a:ext cx="989249" cy="2450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000" b="1" dirty="0"/>
                <a:t>Control box</a:t>
              </a:r>
              <a:endParaRPr lang="he-IL" sz="1000" b="1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95BFA3-6566-4088-3FDA-8DDBE8B84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33BAD13-B891-C327-124D-37C1F9EBACF6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4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576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18495-DD5C-CE68-2911-C2B7DFC7F6CE}"/>
              </a:ext>
            </a:extLst>
          </p:cNvPr>
          <p:cNvSpPr txBox="1"/>
          <p:nvPr/>
        </p:nvSpPr>
        <p:spPr>
          <a:xfrm>
            <a:off x="1557337" y="5692832"/>
            <a:ext cx="60293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161F4A"/>
                </a:solidFill>
              </a:rPr>
              <a:t>All videos can be found at MEE’s YouTube channel or website</a:t>
            </a:r>
          </a:p>
          <a:p>
            <a:endParaRPr lang="he-IL" dirty="0"/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B077491F-0BE8-CB86-79D8-6F48715EC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8" y="1704968"/>
            <a:ext cx="2389188" cy="1348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hlinkClick r:id="rId4"/>
            <a:extLst>
              <a:ext uri="{FF2B5EF4-FFF2-40B4-BE49-F238E27FC236}">
                <a16:creationId xmlns:a16="http://schemas.microsoft.com/office/drawing/2014/main" id="{E0F559BB-7CB1-B2C6-58A6-A22BBB29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32" y="1704968"/>
            <a:ext cx="2398726" cy="13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hlinkClick r:id="rId6"/>
            <a:extLst>
              <a:ext uri="{FF2B5EF4-FFF2-40B4-BE49-F238E27FC236}">
                <a16:creationId xmlns:a16="http://schemas.microsoft.com/office/drawing/2014/main" id="{A406EF7B-0E61-B69B-5D2A-FA4873F11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96"/>
          <a:stretch/>
        </p:blipFill>
        <p:spPr bwMode="auto">
          <a:xfrm>
            <a:off x="3433761" y="1704968"/>
            <a:ext cx="2412075" cy="13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hlinkClick r:id="rId8"/>
            <a:extLst>
              <a:ext uri="{FF2B5EF4-FFF2-40B4-BE49-F238E27FC236}">
                <a16:creationId xmlns:a16="http://schemas.microsoft.com/office/drawing/2014/main" id="{5A63E0FE-DC9F-3BE5-5342-195111B0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3" y="3931222"/>
            <a:ext cx="2395058" cy="13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hlinkClick r:id="rId10"/>
            <a:extLst>
              <a:ext uri="{FF2B5EF4-FFF2-40B4-BE49-F238E27FC236}">
                <a16:creationId xmlns:a16="http://schemas.microsoft.com/office/drawing/2014/main" id="{BF703D1B-7E69-BED6-0B9D-60562CDC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74" y="3931222"/>
            <a:ext cx="2403647" cy="13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80B29F-7F57-0A88-819C-98F882840A3A}"/>
              </a:ext>
            </a:extLst>
          </p:cNvPr>
          <p:cNvSpPr txBox="1"/>
          <p:nvPr/>
        </p:nvSpPr>
        <p:spPr>
          <a:xfrm>
            <a:off x="822468" y="1308047"/>
            <a:ext cx="1724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161F4A"/>
                </a:solidFill>
              </a:rPr>
              <a:t>Installation</a:t>
            </a:r>
            <a:endParaRPr lang="he-IL" b="1" dirty="0">
              <a:solidFill>
                <a:srgbClr val="161F4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60855-31A1-EC48-2A58-880855EEABE9}"/>
              </a:ext>
            </a:extLst>
          </p:cNvPr>
          <p:cNvSpPr txBox="1"/>
          <p:nvPr/>
        </p:nvSpPr>
        <p:spPr>
          <a:xfrm>
            <a:off x="3709986" y="1308047"/>
            <a:ext cx="1724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161F4A"/>
                </a:solidFill>
              </a:rPr>
              <a:t>Basic operation</a:t>
            </a:r>
            <a:endParaRPr lang="he-IL" b="1" dirty="0">
              <a:solidFill>
                <a:srgbClr val="161F4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F8A7D-CFF3-ECB5-28C1-1B7CC857DC1E}"/>
              </a:ext>
            </a:extLst>
          </p:cNvPr>
          <p:cNvSpPr txBox="1"/>
          <p:nvPr/>
        </p:nvSpPr>
        <p:spPr>
          <a:xfrm>
            <a:off x="6519861" y="1308047"/>
            <a:ext cx="20178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161F4A"/>
                </a:solidFill>
              </a:rPr>
              <a:t>Cartridge cleaning</a:t>
            </a:r>
            <a:endParaRPr lang="he-IL" b="1" dirty="0">
              <a:solidFill>
                <a:srgbClr val="161F4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E46ED-2862-B441-DD1D-F70F21A3DEF3}"/>
              </a:ext>
            </a:extLst>
          </p:cNvPr>
          <p:cNvSpPr txBox="1"/>
          <p:nvPr/>
        </p:nvSpPr>
        <p:spPr>
          <a:xfrm>
            <a:off x="637801" y="3510852"/>
            <a:ext cx="20595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161F4A"/>
                </a:solidFill>
              </a:rPr>
              <a:t>Replacing cartridge</a:t>
            </a:r>
            <a:endParaRPr lang="he-IL" b="1" dirty="0">
              <a:solidFill>
                <a:srgbClr val="161F4A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0201C-BD09-204C-E8EF-56A29599DE8E}"/>
              </a:ext>
            </a:extLst>
          </p:cNvPr>
          <p:cNvSpPr txBox="1"/>
          <p:nvPr/>
        </p:nvSpPr>
        <p:spPr>
          <a:xfrm>
            <a:off x="3542226" y="3510852"/>
            <a:ext cx="20595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161F4A"/>
                </a:solidFill>
              </a:rPr>
              <a:t>Warnings</a:t>
            </a:r>
            <a:endParaRPr lang="he-IL" b="1" dirty="0">
              <a:solidFill>
                <a:srgbClr val="161F4A"/>
              </a:solidFill>
            </a:endParaRPr>
          </a:p>
        </p:txBody>
      </p:sp>
      <p:pic>
        <p:nvPicPr>
          <p:cNvPr id="15" name="Picture 8">
            <a:hlinkClick r:id="rId12"/>
            <a:extLst>
              <a:ext uri="{FF2B5EF4-FFF2-40B4-BE49-F238E27FC236}">
                <a16:creationId xmlns:a16="http://schemas.microsoft.com/office/drawing/2014/main" id="{3C5C5BBB-C6A6-5044-86FD-41379294C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50" y="3931222"/>
            <a:ext cx="1715993" cy="13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445B34-4A2F-88BA-49EC-3ED55DE3BBCF}"/>
              </a:ext>
            </a:extLst>
          </p:cNvPr>
          <p:cNvSpPr txBox="1"/>
          <p:nvPr/>
        </p:nvSpPr>
        <p:spPr>
          <a:xfrm>
            <a:off x="6441519" y="3510852"/>
            <a:ext cx="20595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161F4A"/>
                </a:solidFill>
              </a:rPr>
              <a:t>Salt calculator</a:t>
            </a:r>
            <a:endParaRPr lang="he-IL" b="1" dirty="0">
              <a:solidFill>
                <a:srgbClr val="161F4A"/>
              </a:solidFill>
            </a:endParaRPr>
          </a:p>
        </p:txBody>
      </p:sp>
      <p:sp>
        <p:nvSpPr>
          <p:cNvPr id="17" name="כותרת 6">
            <a:extLst>
              <a:ext uri="{FF2B5EF4-FFF2-40B4-BE49-F238E27FC236}">
                <a16:creationId xmlns:a16="http://schemas.microsoft.com/office/drawing/2014/main" id="{9D7E8A9A-5A62-3758-C864-5BDC8D4A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+mn-lt"/>
                <a:cs typeface="Arial" pitchFamily="34" charset="0"/>
              </a:rPr>
              <a:t>Videos</a:t>
            </a:r>
            <a:endParaRPr lang="en-US" sz="25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60C561-019C-E2ED-7D8B-6110D7686C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  <p:sp>
        <p:nvSpPr>
          <p:cNvPr id="20" name="מציין מיקום של מספר שקופית 4">
            <a:extLst>
              <a:ext uri="{FF2B5EF4-FFF2-40B4-BE49-F238E27FC236}">
                <a16:creationId xmlns:a16="http://schemas.microsoft.com/office/drawing/2014/main" id="{7A7C24EE-9A35-190F-1DC6-64B69A1B9DA6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5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7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3790" y="1977402"/>
            <a:ext cx="4248320" cy="4248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5192" y="1151231"/>
            <a:ext cx="8173616" cy="538774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i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TROUBLESHOOTING</a:t>
            </a:r>
            <a:endParaRPr lang="he-IL" sz="3200" i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743" y="3575915"/>
            <a:ext cx="3862539" cy="1803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F9A8AA-C139-AD16-B1E5-EC99E1E6E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99059"/>
            <a:ext cx="1742318" cy="808647"/>
          </a:xfrm>
          <a:prstGeom prst="rect">
            <a:avLst/>
          </a:prstGeom>
        </p:spPr>
      </p:pic>
      <p:sp>
        <p:nvSpPr>
          <p:cNvPr id="4" name="מציין מיקום של מספר שקופית 4">
            <a:extLst>
              <a:ext uri="{FF2B5EF4-FFF2-40B4-BE49-F238E27FC236}">
                <a16:creationId xmlns:a16="http://schemas.microsoft.com/office/drawing/2014/main" id="{3DA81C11-7975-369F-C881-16F66667BD38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6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731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940" y="1296955"/>
            <a:ext cx="8134117" cy="27648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61F4A"/>
                </a:solidFill>
                <a:latin typeface="+mj-lt"/>
                <a:cs typeface="Arial" pitchFamily="34" charset="0"/>
              </a:rPr>
              <a:t>Check that the salinity in the pool water is above 2400 PPM.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61F4A"/>
                </a:solidFill>
                <a:latin typeface="+mj-lt"/>
                <a:cs typeface="Arial" pitchFamily="34" charset="0"/>
              </a:rPr>
              <a:t>Check for scale buildup on the cartridge and clean it if necessary.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61F4A"/>
                </a:solidFill>
                <a:latin typeface="+mj-lt"/>
                <a:cs typeface="Arial" pitchFamily="34" charset="0"/>
              </a:rPr>
              <a:t>Disconnect the plug, Dismantle the power box, connect the plug and check that all the LED is on for 1 sec. and then the system error LED is blinking.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61F4A"/>
                </a:solidFill>
                <a:latin typeface="+mj-lt"/>
                <a:cs typeface="Arial" pitchFamily="34" charset="0"/>
              </a:rPr>
              <a:t>Assemble and turn on the system –  check if the problem solved.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he-I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4762" y="3928684"/>
            <a:ext cx="4934475" cy="23044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6">
            <a:extLst>
              <a:ext uri="{FF2B5EF4-FFF2-40B4-BE49-F238E27FC236}">
                <a16:creationId xmlns:a16="http://schemas.microsoft.com/office/drawing/2014/main" id="{EF7F3FCA-3628-4E13-98E4-2BC1B837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500" b="0" i="0" dirty="0">
                <a:solidFill>
                  <a:schemeClr val="bg1"/>
                </a:solidFill>
                <a:latin typeface="+mn-lt"/>
              </a:rPr>
              <a:t>Before Troubleshooting</a:t>
            </a:r>
          </a:p>
        </p:txBody>
      </p:sp>
      <p:sp>
        <p:nvSpPr>
          <p:cNvPr id="7" name="מציין מיקום של מספר שקופית 4">
            <a:extLst>
              <a:ext uri="{FF2B5EF4-FFF2-40B4-BE49-F238E27FC236}">
                <a16:creationId xmlns:a16="http://schemas.microsoft.com/office/drawing/2014/main" id="{02E7D49D-7341-4A2C-9EF1-461AAC9CFA47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7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327CD8-B02B-166C-A2BC-FBB739BE8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6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65" y="688415"/>
            <a:ext cx="1188173" cy="2135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48" y="1087549"/>
            <a:ext cx="1107996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6215" y="1115929"/>
            <a:ext cx="41655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5596"/>
                </a:solidFill>
                <a:latin typeface="+mj-lt"/>
              </a:rPr>
              <a:t>LED  “no flow”  Turns On When:</a:t>
            </a:r>
          </a:p>
          <a:p>
            <a:r>
              <a:rPr lang="en-US" dirty="0">
                <a:solidFill>
                  <a:srgbClr val="161F4A"/>
                </a:solidFill>
                <a:latin typeface="+mj-lt"/>
              </a:rPr>
              <a:t>Flow switch paddle is centered </a:t>
            </a:r>
          </a:p>
          <a:p>
            <a:r>
              <a:rPr lang="en-US" dirty="0">
                <a:solidFill>
                  <a:srgbClr val="161F4A"/>
                </a:solidFill>
                <a:latin typeface="+mj-lt"/>
              </a:rPr>
              <a:t>And / OR</a:t>
            </a:r>
          </a:p>
          <a:p>
            <a:r>
              <a:rPr lang="en-US" dirty="0">
                <a:solidFill>
                  <a:srgbClr val="161F4A"/>
                </a:solidFill>
                <a:latin typeface="+mj-lt"/>
              </a:rPr>
              <a:t>There are air bubbles in the salinity sensor</a:t>
            </a:r>
            <a:endParaRPr lang="he-IL" dirty="0">
              <a:solidFill>
                <a:srgbClr val="161F4A"/>
              </a:solidFill>
              <a:latin typeface="+mj-lt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5582137" y="1608368"/>
            <a:ext cx="306468" cy="7667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4720722" y="1548836"/>
            <a:ext cx="607695" cy="13620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" dirty="0">
                <a:solidFill>
                  <a:srgbClr val="FF0000"/>
                </a:solidFill>
              </a:rPr>
              <a:t>Gas bubbles</a:t>
            </a:r>
            <a:endParaRPr lang="he-IL" sz="600" dirty="0">
              <a:solidFill>
                <a:srgbClr val="FF0000"/>
              </a:solidFill>
            </a:endParaRPr>
          </a:p>
        </p:txBody>
      </p:sp>
      <p:cxnSp>
        <p:nvCxnSpPr>
          <p:cNvPr id="13" name="מחבר חץ ישר 12"/>
          <p:cNvCxnSpPr>
            <a:stCxn id="11" idx="3"/>
            <a:endCxn id="9" idx="2"/>
          </p:cNvCxnSpPr>
          <p:nvPr/>
        </p:nvCxnSpPr>
        <p:spPr>
          <a:xfrm>
            <a:off x="5328417" y="1616940"/>
            <a:ext cx="253720" cy="29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00" y="688415"/>
            <a:ext cx="1188173" cy="21352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כותרת 6"/>
          <p:cNvSpPr txBox="1">
            <a:spLocks/>
          </p:cNvSpPr>
          <p:nvPr/>
        </p:nvSpPr>
        <p:spPr>
          <a:xfrm>
            <a:off x="6030218" y="1445025"/>
            <a:ext cx="3618358" cy="5403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sz="2800" b="1" i="1" kern="1200">
                <a:solidFill>
                  <a:srgbClr val="161F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endParaRPr lang="en-US" i="0" dirty="0">
              <a:latin typeface="+mj-lt"/>
            </a:endParaRPr>
          </a:p>
        </p:txBody>
      </p:sp>
      <p:sp>
        <p:nvSpPr>
          <p:cNvPr id="16" name="כותרת 6">
            <a:extLst>
              <a:ext uri="{FF2B5EF4-FFF2-40B4-BE49-F238E27FC236}">
                <a16:creationId xmlns:a16="http://schemas.microsoft.com/office/drawing/2014/main" id="{4918868D-308C-4738-B739-5F3B05A0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+mj-lt"/>
              </a:rPr>
              <a:t>NO FLOW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2401" y="150075"/>
            <a:ext cx="1561775" cy="10577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68561"/>
              </p:ext>
            </p:extLst>
          </p:nvPr>
        </p:nvGraphicFramePr>
        <p:xfrm>
          <a:off x="628650" y="2864027"/>
          <a:ext cx="7886700" cy="350411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68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161F4A"/>
                          </a:solidFill>
                          <a:effectLst/>
                        </a:rPr>
                        <a:t>Possible Causes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161F4A"/>
                          </a:solidFill>
                          <a:effectLst/>
                        </a:rPr>
                        <a:t>What to do</a:t>
                      </a:r>
                      <a:endParaRPr lang="en-US" sz="1600" b="1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44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Air  bubbles form</a:t>
                      </a:r>
                      <a:r>
                        <a:rPr lang="en-US" sz="1400" u="none" strike="noStrike" baseline="0" dirty="0">
                          <a:solidFill>
                            <a:srgbClr val="161F4A"/>
                          </a:solidFill>
                          <a:effectLst/>
                        </a:rPr>
                        <a:t> in</a:t>
                      </a:r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 the salinity sensor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This may happen if there is air in the pipe lines or for a few minutes at initial startup. Wait until air bubble disappear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7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Clean filters and strainers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7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Check for closed valves, pump cavitation, faulty pump etc.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339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In case you have a variable frequency pump installed, increase the flow until the LED is turned off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7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Slightly tilt the cell sideways  to remove air bubble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Paddle is stuck at the center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Dismantle cartridge from cell body and remove scale build up.</a:t>
                      </a:r>
                      <a:r>
                        <a:rPr lang="en-US" sz="1400" u="none" strike="noStrike" baseline="0" dirty="0">
                          <a:solidFill>
                            <a:srgbClr val="161F4A"/>
                          </a:solidFill>
                          <a:effectLst/>
                        </a:rPr>
                        <a:t> Refer to relevant chapter in manual or appropriate YouTube videos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Low</a:t>
                      </a:r>
                      <a:r>
                        <a:rPr lang="en-US" sz="1400" u="none" strike="noStrike" baseline="0" dirty="0">
                          <a:solidFill>
                            <a:srgbClr val="161F4A"/>
                          </a:solidFill>
                          <a:effectLst/>
                        </a:rPr>
                        <a:t> salinity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Check</a:t>
                      </a:r>
                      <a:r>
                        <a:rPr lang="en-US" sz="1400" u="none" strike="noStrike" baseline="0" dirty="0">
                          <a:solidFill>
                            <a:srgbClr val="161F4A"/>
                          </a:solidFill>
                          <a:effectLst/>
                        </a:rPr>
                        <a:t> pool salinity with a stick, if needed add salt according to the salinity table in the installation manual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Other</a:t>
                      </a:r>
                      <a:endParaRPr lang="he-IL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161F4A"/>
                          </a:solidFill>
                          <a:effectLst/>
                        </a:rPr>
                        <a:t>If none of the above resolves the problem replace </a:t>
                      </a:r>
                      <a:r>
                        <a:rPr lang="en-US" sz="1400" b="1" u="none" strike="noStrike" dirty="0">
                          <a:solidFill>
                            <a:srgbClr val="161F4A"/>
                          </a:solidFill>
                          <a:effectLst/>
                        </a:rPr>
                        <a:t>cartridge</a:t>
                      </a:r>
                      <a:endParaRPr lang="en-US" sz="1400" b="1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מציין מיקום של מספר שקופית 4">
            <a:extLst>
              <a:ext uri="{FF2B5EF4-FFF2-40B4-BE49-F238E27FC236}">
                <a16:creationId xmlns:a16="http://schemas.microsoft.com/office/drawing/2014/main" id="{111F2855-2B3F-47DB-8826-54FF77DBD372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8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9EC4A1-74E9-185C-4208-8A16F5FCFC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6"/>
          <p:cNvSpPr txBox="1">
            <a:spLocks/>
          </p:cNvSpPr>
          <p:nvPr/>
        </p:nvSpPr>
        <p:spPr>
          <a:xfrm>
            <a:off x="5579035" y="1479491"/>
            <a:ext cx="4008009" cy="6463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sz="2800" b="1" i="1" kern="1200">
                <a:solidFill>
                  <a:srgbClr val="161F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endParaRPr lang="en-US" i="0" dirty="0">
              <a:latin typeface="+mj-lt"/>
            </a:endParaRPr>
          </a:p>
        </p:txBody>
      </p:sp>
      <p:sp>
        <p:nvSpPr>
          <p:cNvPr id="10" name="כותרת 6">
            <a:extLst>
              <a:ext uri="{FF2B5EF4-FFF2-40B4-BE49-F238E27FC236}">
                <a16:creationId xmlns:a16="http://schemas.microsoft.com/office/drawing/2014/main" id="{921DFAF0-8813-4BA6-A6E4-E229B31D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44" y="289208"/>
            <a:ext cx="6670856" cy="407011"/>
          </a:xfrm>
          <a:solidFill>
            <a:srgbClr val="00559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+mj-lt"/>
              </a:rPr>
              <a:t>LOW SALT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808520B-3EBF-41CB-A0F5-14FCC29E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48" y="1087549"/>
            <a:ext cx="11079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FFD8FB-5B82-4E1A-9EA4-879A253CC3CB}"/>
              </a:ext>
            </a:extLst>
          </p:cNvPr>
          <p:cNvSpPr txBox="1"/>
          <p:nvPr/>
        </p:nvSpPr>
        <p:spPr>
          <a:xfrm>
            <a:off x="1489544" y="1295940"/>
            <a:ext cx="51851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5596"/>
                </a:solidFill>
                <a:latin typeface="+mj-lt"/>
              </a:rPr>
              <a:t>LED LOW SALT Turns On when</a:t>
            </a:r>
            <a:r>
              <a:rPr lang="en-US" dirty="0">
                <a:solidFill>
                  <a:srgbClr val="005596"/>
                </a:solidFill>
                <a:latin typeface="+mj-lt"/>
              </a:rPr>
              <a:t>:</a:t>
            </a:r>
          </a:p>
          <a:p>
            <a:r>
              <a:rPr lang="en-US" dirty="0">
                <a:solidFill>
                  <a:srgbClr val="161F4A"/>
                </a:solidFill>
                <a:latin typeface="+mj-lt"/>
              </a:rPr>
              <a:t>Measured water salinity levels are below 2400 ppm</a:t>
            </a:r>
            <a:endParaRPr lang="he-IL" dirty="0">
              <a:solidFill>
                <a:srgbClr val="161F4A"/>
              </a:solidFill>
              <a:latin typeface="+mj-lt"/>
            </a:endParaRPr>
          </a:p>
        </p:txBody>
      </p:sp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74575"/>
              </p:ext>
            </p:extLst>
          </p:nvPr>
        </p:nvGraphicFramePr>
        <p:xfrm>
          <a:off x="699797" y="2405050"/>
          <a:ext cx="7744406" cy="370030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80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Possible Causes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What to do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1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Not enough salt in pool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water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Manually check the salinity of the pool water with a stick. If needed, add salt according to the salinity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 table in the installation manual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Scale build-up inside the 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cartridge </a:t>
                      </a:r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Visually inspect the cartridge for lime-scale. Clean blades if necessary 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refer to relevant chapter in manual or appropriate YouTube video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1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Air bubbles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in the salinity sensor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See NO FLOW </a:t>
                      </a:r>
                      <a:r>
                        <a:rPr lang="en-US" sz="1400" b="0" i="0" u="none" strike="noStrike" baseline="0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slide</a:t>
                      </a:r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1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Calibri"/>
                        </a:rPr>
                        <a:t>Other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If none of the above resolves the problem replace </a:t>
                      </a:r>
                      <a:r>
                        <a:rPr lang="en-US" sz="1400" b="1" i="0" u="none" strike="noStrike" dirty="0">
                          <a:solidFill>
                            <a:srgbClr val="161F4A"/>
                          </a:solidFill>
                          <a:effectLst/>
                          <a:latin typeface="+mn-lt"/>
                        </a:rPr>
                        <a:t>cartridge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161F4A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Picture 3">
            <a:extLst>
              <a:ext uri="{FF2B5EF4-FFF2-40B4-BE49-F238E27FC236}">
                <a16:creationId xmlns:a16="http://schemas.microsoft.com/office/drawing/2014/main" id="{9D37D393-715B-4D0E-80C8-8F7561FE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2401" y="150075"/>
            <a:ext cx="1561775" cy="10577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מציין מיקום של מספר שקופית 4">
            <a:extLst>
              <a:ext uri="{FF2B5EF4-FFF2-40B4-BE49-F238E27FC236}">
                <a16:creationId xmlns:a16="http://schemas.microsoft.com/office/drawing/2014/main" id="{4DEF9A4A-E302-40F6-A040-F2D670139D8E}"/>
              </a:ext>
            </a:extLst>
          </p:cNvPr>
          <p:cNvSpPr txBox="1">
            <a:spLocks/>
          </p:cNvSpPr>
          <p:nvPr/>
        </p:nvSpPr>
        <p:spPr>
          <a:xfrm>
            <a:off x="8501361" y="6386229"/>
            <a:ext cx="48524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0128DE-9AC5-42B2-A549-9CB7731F7E79}" type="slidenum">
              <a:rPr lang="he-IL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9</a:t>
            </a:fld>
            <a:endParaRPr lang="he-IL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76B209-76A8-43DD-36D6-59DB5FF39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" y="130475"/>
            <a:ext cx="1650350" cy="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752"/>
        </a:solidFill>
        <a:ln>
          <a:noFill/>
        </a:ln>
      </a:spPr>
      <a:bodyPr rtlCol="0" anchor="ctr"/>
      <a:lstStyle>
        <a:defPPr algn="ctr">
          <a:defRPr dirty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7558</TotalTime>
  <Words>1385</Words>
  <Application>Microsoft Office PowerPoint</Application>
  <PresentationFormat>On-screen Show (4:3)</PresentationFormat>
  <Paragraphs>207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עיצוב מותאם אישית</vt:lpstr>
      <vt:lpstr>1_עיצוב מותאם אישית</vt:lpstr>
      <vt:lpstr>Office Theme</vt:lpstr>
      <vt:lpstr>INTRODUCTION AND TRAINING</vt:lpstr>
      <vt:lpstr>PowerPoint Presentation</vt:lpstr>
      <vt:lpstr>PowerPoint Presentation</vt:lpstr>
      <vt:lpstr>Designed with the pool owner in mind</vt:lpstr>
      <vt:lpstr>Videos</vt:lpstr>
      <vt:lpstr>PowerPoint Presentation</vt:lpstr>
      <vt:lpstr>Before Troubleshooting</vt:lpstr>
      <vt:lpstr>NO FLOW</vt:lpstr>
      <vt:lpstr>LOW SALT</vt:lpstr>
      <vt:lpstr>COLD WATER</vt:lpstr>
      <vt:lpstr>CLEAN CELL</vt:lpstr>
      <vt:lpstr>CELL LIFE LOW</vt:lpstr>
      <vt:lpstr>           SYSTEM ERROR (blinking) LED</vt:lpstr>
      <vt:lpstr>          SYSTEM ERROR (constant) LED</vt:lpstr>
      <vt:lpstr>No Display (power supply does not turn on)</vt:lpstr>
      <vt:lpstr>Chlorine Output levels does not reach 100% </vt:lpstr>
      <vt:lpstr>LEAKING</vt:lpstr>
      <vt:lpstr>Thank you!</vt:lpstr>
    </vt:vector>
  </TitlesOfParts>
  <Company>Giraff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Nitzan Morse</dc:creator>
  <cp:lastModifiedBy>tudor.mavrodin@gmail.com</cp:lastModifiedBy>
  <cp:revision>175</cp:revision>
  <dcterms:created xsi:type="dcterms:W3CDTF">2015-03-10T13:58:46Z</dcterms:created>
  <dcterms:modified xsi:type="dcterms:W3CDTF">2023-03-01T22:25:34Z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C_Initiator_Sign">
    <vt:lpwstr>-</vt:lpwstr>
  </property>
  <property fmtid="{D5CDD505-2E9C-101B-9397-08002B2CF9AE}" pid="3" name="Revision">
    <vt:lpwstr>0</vt:lpwstr>
  </property>
  <property fmtid="{D5CDD505-2E9C-101B-9397-08002B2CF9AE}" pid="4" name="PC_RnD_Sign">
    <vt:lpwstr>-</vt:lpwstr>
  </property>
  <property fmtid="{D5CDD505-2E9C-101B-9397-08002B2CF9AE}" pid="5" name="PC_CEO_Date">
    <vt:lpwstr>-</vt:lpwstr>
  </property>
  <property fmtid="{D5CDD505-2E9C-101B-9397-08002B2CF9AE}" pid="6" name="PC_RnD_Date">
    <vt:lpwstr>-</vt:lpwstr>
  </property>
  <property fmtid="{D5CDD505-2E9C-101B-9397-08002B2CF9AE}" pid="7" name="PC_Initiator_Date">
    <vt:lpwstr>-</vt:lpwstr>
  </property>
  <property fmtid="{D5CDD505-2E9C-101B-9397-08002B2CF9AE}" pid="8" name="PC_P_Leader_Sign">
    <vt:lpwstr>-</vt:lpwstr>
  </property>
  <property fmtid="{D5CDD505-2E9C-101B-9397-08002B2CF9AE}" pid="9" name="Document_date">
    <vt:lpwstr>18/05/2020</vt:lpwstr>
  </property>
  <property fmtid="{D5CDD505-2E9C-101B-9397-08002B2CF9AE}" pid="10" name="PC_P_Leader_Date">
    <vt:lpwstr>-</vt:lpwstr>
  </property>
  <property fmtid="{D5CDD505-2E9C-101B-9397-08002B2CF9AE}" pid="11" name="PC_CEO_Sign">
    <vt:lpwstr>-</vt:lpwstr>
  </property>
  <property fmtid="{D5CDD505-2E9C-101B-9397-08002B2CF9AE}" pid="12" name="Office_T_Version">
    <vt:lpwstr>0</vt:lpwstr>
  </property>
  <property fmtid="{D5CDD505-2E9C-101B-9397-08002B2CF9AE}" pid="13" name="Additive percentage_1">
    <vt:lpwstr>0%</vt:lpwstr>
  </property>
  <property fmtid="{D5CDD505-2E9C-101B-9397-08002B2CF9AE}" pid="14" name="Recycled percentage">
    <vt:lpwstr>0%</vt:lpwstr>
  </property>
  <property fmtid="{D5CDD505-2E9C-101B-9397-08002B2CF9AE}" pid="15" name="Created By">
    <vt:lpwstr>Nitzan Morse</vt:lpwstr>
  </property>
  <property fmtid="{D5CDD505-2E9C-101B-9397-08002B2CF9AE}" pid="16" name="Created Date">
    <vt:lpwstr>16/10/2018</vt:lpwstr>
  </property>
  <property fmtid="{D5CDD505-2E9C-101B-9397-08002B2CF9AE}" pid="17" name="Part Number">
    <vt:lpwstr>-</vt:lpwstr>
  </property>
</Properties>
</file>